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861" r:id="rId2"/>
    <p:sldMasterId id="2147483876" r:id="rId3"/>
    <p:sldMasterId id="2147483730" r:id="rId4"/>
    <p:sldMasterId id="2147483872" r:id="rId5"/>
  </p:sldMasterIdLst>
  <p:notesMasterIdLst>
    <p:notesMasterId r:id="rId52"/>
  </p:notesMasterIdLst>
  <p:handoutMasterIdLst>
    <p:handoutMasterId r:id="rId53"/>
  </p:handoutMasterIdLst>
  <p:sldIdLst>
    <p:sldId id="566" r:id="rId6"/>
    <p:sldId id="618" r:id="rId7"/>
    <p:sldId id="619" r:id="rId8"/>
    <p:sldId id="968" r:id="rId9"/>
    <p:sldId id="979" r:id="rId10"/>
    <p:sldId id="615" r:id="rId11"/>
    <p:sldId id="614" r:id="rId12"/>
    <p:sldId id="612" r:id="rId13"/>
    <p:sldId id="613" r:id="rId14"/>
    <p:sldId id="426" r:id="rId15"/>
    <p:sldId id="621" r:id="rId16"/>
    <p:sldId id="622" r:id="rId17"/>
    <p:sldId id="263" r:id="rId18"/>
    <p:sldId id="582" r:id="rId19"/>
    <p:sldId id="599" r:id="rId20"/>
    <p:sldId id="986" r:id="rId21"/>
    <p:sldId id="282" r:id="rId22"/>
    <p:sldId id="982" r:id="rId23"/>
    <p:sldId id="983" r:id="rId24"/>
    <p:sldId id="1012" r:id="rId25"/>
    <p:sldId id="984" r:id="rId26"/>
    <p:sldId id="1008" r:id="rId27"/>
    <p:sldId id="1010" r:id="rId28"/>
    <p:sldId id="1009" r:id="rId29"/>
    <p:sldId id="608" r:id="rId30"/>
    <p:sldId id="539" r:id="rId31"/>
    <p:sldId id="1011" r:id="rId32"/>
    <p:sldId id="268" r:id="rId33"/>
    <p:sldId id="603" r:id="rId34"/>
    <p:sldId id="596" r:id="rId35"/>
    <p:sldId id="598" r:id="rId36"/>
    <p:sldId id="605" r:id="rId37"/>
    <p:sldId id="607" r:id="rId38"/>
    <p:sldId id="606" r:id="rId39"/>
    <p:sldId id="256" r:id="rId40"/>
    <p:sldId id="1001" r:id="rId41"/>
    <p:sldId id="999" r:id="rId42"/>
    <p:sldId id="994" r:id="rId43"/>
    <p:sldId id="996" r:id="rId44"/>
    <p:sldId id="1002" r:id="rId45"/>
    <p:sldId id="949" r:id="rId46"/>
    <p:sldId id="997" r:id="rId47"/>
    <p:sldId id="1003" r:id="rId48"/>
    <p:sldId id="1005" r:id="rId49"/>
    <p:sldId id="935" r:id="rId50"/>
    <p:sldId id="557" r:id="rId5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89F76B-012F-4D70-9950-304083D3359E}">
          <p14:sldIdLst>
            <p14:sldId id="566"/>
          </p14:sldIdLst>
        </p14:section>
        <p14:section name="AI in The hype" id="{E392BF17-1EC3-499C-8E4A-96BEAF9FD45A}">
          <p14:sldIdLst>
            <p14:sldId id="618"/>
            <p14:sldId id="619"/>
            <p14:sldId id="968"/>
            <p14:sldId id="979"/>
          </p14:sldIdLst>
        </p14:section>
        <p14:section name="History" id="{4D70773E-71F0-4880-87CF-A8FB55D0C7C1}">
          <p14:sldIdLst>
            <p14:sldId id="615"/>
            <p14:sldId id="614"/>
            <p14:sldId id="612"/>
            <p14:sldId id="613"/>
          </p14:sldIdLst>
        </p14:section>
        <p14:section name="Intelligence" id="{B94E83D1-49A1-4F33-A586-40E7435F8214}">
          <p14:sldIdLst>
            <p14:sldId id="426"/>
            <p14:sldId id="621"/>
            <p14:sldId id="622"/>
            <p14:sldId id="263"/>
            <p14:sldId id="582"/>
            <p14:sldId id="599"/>
            <p14:sldId id="986"/>
            <p14:sldId id="282"/>
            <p14:sldId id="982"/>
            <p14:sldId id="983"/>
            <p14:sldId id="1012"/>
            <p14:sldId id="984"/>
            <p14:sldId id="1008"/>
            <p14:sldId id="1010"/>
            <p14:sldId id="1009"/>
            <p14:sldId id="608"/>
            <p14:sldId id="539"/>
            <p14:sldId id="1011"/>
            <p14:sldId id="268"/>
            <p14:sldId id="603"/>
            <p14:sldId id="596"/>
            <p14:sldId id="598"/>
            <p14:sldId id="605"/>
            <p14:sldId id="607"/>
            <p14:sldId id="606"/>
            <p14:sldId id="256"/>
            <p14:sldId id="1001"/>
            <p14:sldId id="999"/>
            <p14:sldId id="994"/>
            <p14:sldId id="996"/>
            <p14:sldId id="1002"/>
            <p14:sldId id="949"/>
            <p14:sldId id="997"/>
            <p14:sldId id="1003"/>
            <p14:sldId id="1005"/>
            <p14:sldId id="935"/>
            <p14:sldId id="5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327"/>
    <a:srgbClr val="88D5ED"/>
    <a:srgbClr val="005A82"/>
    <a:srgbClr val="0A8CB7"/>
    <a:srgbClr val="6EBBD4"/>
    <a:srgbClr val="FF7E83"/>
    <a:srgbClr val="893713"/>
    <a:srgbClr val="C8FF16"/>
    <a:srgbClr val="FF304C"/>
    <a:srgbClr val="2B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5232" autoAdjust="0"/>
  </p:normalViewPr>
  <p:slideViewPr>
    <p:cSldViewPr>
      <p:cViewPr varScale="1">
        <p:scale>
          <a:sx n="106" d="100"/>
          <a:sy n="106" d="100"/>
        </p:scale>
        <p:origin x="78" y="10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388"/>
    </p:cViewPr>
  </p:sorterViewPr>
  <p:notesViewPr>
    <p:cSldViewPr>
      <p:cViewPr varScale="1">
        <p:scale>
          <a:sx n="59" d="100"/>
          <a:sy n="59" d="100"/>
        </p:scale>
        <p:origin x="85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10/06/2019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10/06/2019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1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253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Vad är datorn bra på, vad är vi bra på.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4212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A9209A52-170B-4A76-84C1-6F685648DE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2525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2D727DB-2844-4B30-A53C-79BD536CD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88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Fruit fly 100000 neurons</a:t>
            </a:r>
          </a:p>
          <a:p>
            <a:r>
              <a:rPr lang="sv-SE" dirty="0"/>
              <a:t>Nematode worm 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7241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015273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46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23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47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7005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517805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333092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843356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65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731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02BC455B-8692-4391-B781-A324DD892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814D66A2-1218-492D-9C77-7239AD6D1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37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840255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100005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840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4021375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039803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22EBD-BBAC-421C-8A09-D2D2324E6070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741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81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2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Hur ser morgondagens arbetsmarknad ut</a:t>
            </a:r>
          </a:p>
          <a:p>
            <a:r>
              <a:rPr lang="sv-SE" dirty="0"/>
              <a:t>Skillnad Europa/USA och Japan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22EBD-BBAC-421C-8A09-D2D2324E6070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697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Replacing muscles</a:t>
            </a:r>
          </a:p>
          <a:p>
            <a:r>
              <a:rPr lang="sv-SE" dirty="0"/>
              <a:t>Improve productability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73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716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107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3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capgemini" TargetMode="External"/><Relationship Id="rId13" Type="http://schemas.microsoft.com/office/2007/relationships/hdphoto" Target="../media/hdphoto3.wdp"/><Relationship Id="rId3" Type="http://schemas.openxmlformats.org/officeDocument/2006/relationships/hyperlink" Target="http://www.capgemini.com/" TargetMode="External"/><Relationship Id="rId7" Type="http://schemas.microsoft.com/office/2007/relationships/hdphoto" Target="../media/hdphoto1.wdp"/><Relationship Id="rId12" Type="http://schemas.openxmlformats.org/officeDocument/2006/relationships/image" Target="../media/image34.png"/><Relationship Id="rId2" Type="http://schemas.openxmlformats.org/officeDocument/2006/relationships/hyperlink" Target="http://www.capgemini.com/about/how-we-work/rightshorer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2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microsoft.com/office/2007/relationships/hdphoto" Target="../media/hdphoto2.wdp"/><Relationship Id="rId4" Type="http://schemas.openxmlformats.org/officeDocument/2006/relationships/hyperlink" Target="https://www.sogeti.com/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2.wdp"/><Relationship Id="rId5" Type="http://schemas.openxmlformats.org/officeDocument/2006/relationships/hyperlink" Target="https://www.sogeti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www.capgemini.com/" TargetMode="External"/><Relationship Id="rId9" Type="http://schemas.openxmlformats.org/officeDocument/2006/relationships/hyperlink" Target="http://www.twitter.com/capgemini" TargetMode="External"/><Relationship Id="rId14" Type="http://schemas.microsoft.com/office/2007/relationships/hdphoto" Target="../media/hdphoto3.wdp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86961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5039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480320-F682-4CAE-ABA4-878EAFB417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462" y="1423036"/>
            <a:ext cx="5951537" cy="4183090"/>
          </a:xfrm>
          <a:prstGeom prst="rect">
            <a:avLst/>
          </a:prstGeom>
        </p:spPr>
      </p:pic>
      <p:sp>
        <p:nvSpPr>
          <p:cNvPr id="17" name="Freeform 16"/>
          <p:cNvSpPr>
            <a:spLocks/>
          </p:cNvSpPr>
          <p:nvPr/>
        </p:nvSpPr>
        <p:spPr bwMode="auto">
          <a:xfrm rot="10800000" flipH="1">
            <a:off x="6240462" y="4064176"/>
            <a:ext cx="5951537" cy="2793824"/>
          </a:xfrm>
          <a:custGeom>
            <a:avLst/>
            <a:gdLst>
              <a:gd name="connsiteX0" fmla="*/ 5951537 w 5951537"/>
              <a:gd name="connsiteY0" fmla="*/ 2793824 h 2793824"/>
              <a:gd name="connsiteX1" fmla="*/ 5951537 w 5951537"/>
              <a:gd name="connsiteY1" fmla="*/ 372819 h 2793824"/>
              <a:gd name="connsiteX2" fmla="*/ 5951537 w 5951537"/>
              <a:gd name="connsiteY2" fmla="*/ 0 h 2793824"/>
              <a:gd name="connsiteX3" fmla="*/ 0 w 5951537"/>
              <a:gd name="connsiteY3" fmla="*/ 0 h 2793824"/>
              <a:gd name="connsiteX4" fmla="*/ 0 w 5951537"/>
              <a:gd name="connsiteY4" fmla="*/ 171206 h 2793824"/>
              <a:gd name="connsiteX5" fmla="*/ 0 w 5951537"/>
              <a:gd name="connsiteY5" fmla="*/ 1526520 h 2793824"/>
              <a:gd name="connsiteX6" fmla="*/ 2793578 w 5951537"/>
              <a:gd name="connsiteY6" fmla="*/ 2195656 h 2793824"/>
              <a:gd name="connsiteX7" fmla="*/ 5951537 w 5951537"/>
              <a:gd name="connsiteY7" fmla="*/ 2793824 h 27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7" h="2793824">
                <a:moveTo>
                  <a:pt x="5951537" y="2793824"/>
                </a:moveTo>
                <a:cubicBezTo>
                  <a:pt x="5951537" y="1846515"/>
                  <a:pt x="5951537" y="1047222"/>
                  <a:pt x="5951537" y="372819"/>
                </a:cubicBezTo>
                <a:lnTo>
                  <a:pt x="5951537" y="0"/>
                </a:lnTo>
                <a:lnTo>
                  <a:pt x="0" y="0"/>
                </a:lnTo>
                <a:lnTo>
                  <a:pt x="0" y="171206"/>
                </a:lnTo>
                <a:cubicBezTo>
                  <a:pt x="0" y="1526520"/>
                  <a:pt x="0" y="1526520"/>
                  <a:pt x="0" y="1526520"/>
                </a:cubicBezTo>
                <a:cubicBezTo>
                  <a:pt x="840098" y="1759704"/>
                  <a:pt x="1771291" y="1982749"/>
                  <a:pt x="2793578" y="2195656"/>
                </a:cubicBezTo>
                <a:cubicBezTo>
                  <a:pt x="3694406" y="2388286"/>
                  <a:pt x="5870564" y="2783685"/>
                  <a:pt x="5951537" y="27938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987" y="1413990"/>
            <a:ext cx="5543551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739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9337692" y="-26986"/>
            <a:ext cx="2854308" cy="5795285"/>
          </a:xfrm>
          <a:custGeom>
            <a:avLst/>
            <a:gdLst>
              <a:gd name="connsiteX0" fmla="*/ 0 w 2854308"/>
              <a:gd name="connsiteY0" fmla="*/ 0 h 5795285"/>
              <a:gd name="connsiteX1" fmla="*/ 2854308 w 2854308"/>
              <a:gd name="connsiteY1" fmla="*/ 0 h 5795285"/>
              <a:gd name="connsiteX2" fmla="*/ 2854308 w 2854308"/>
              <a:gd name="connsiteY2" fmla="*/ 5707955 h 5795285"/>
              <a:gd name="connsiteX3" fmla="*/ 2524513 w 2854308"/>
              <a:gd name="connsiteY3" fmla="*/ 5750975 h 5795285"/>
              <a:gd name="connsiteX4" fmla="*/ 0 w 2854308"/>
              <a:gd name="connsiteY4" fmla="*/ 4639889 h 5795285"/>
              <a:gd name="connsiteX5" fmla="*/ 0 w 2854308"/>
              <a:gd name="connsiteY5" fmla="*/ 0 h 579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4308" h="5795285">
                <a:moveTo>
                  <a:pt x="0" y="0"/>
                </a:moveTo>
                <a:lnTo>
                  <a:pt x="2854308" y="0"/>
                </a:lnTo>
                <a:lnTo>
                  <a:pt x="2854308" y="5707955"/>
                </a:lnTo>
                <a:lnTo>
                  <a:pt x="2524513" y="5750975"/>
                </a:lnTo>
                <a:cubicBezTo>
                  <a:pt x="1376540" y="5878597"/>
                  <a:pt x="0" y="5793270"/>
                  <a:pt x="0" y="4639889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6200" y="1987868"/>
            <a:ext cx="2379855" cy="44958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10725" y="4322033"/>
            <a:ext cx="1395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lang="en-US" sz="2200" b="1" dirty="0">
                <a:solidFill>
                  <a:schemeClr val="bg1"/>
                </a:solidFill>
              </a:rPr>
              <a:t>Lorem Ipsum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875" y="3233189"/>
            <a:ext cx="1333601" cy="2021093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9391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1137" y="1403849"/>
            <a:ext cx="1962875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1429861"/>
            <a:ext cx="7230971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5DDC7B3-7C06-46D7-9B9D-205ACB2B8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3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3048150"/>
            <a:ext cx="10105936" cy="3809851"/>
          </a:xfrm>
          <a:custGeom>
            <a:avLst/>
            <a:gdLst>
              <a:gd name="connsiteX0" fmla="*/ 0 w 10105936"/>
              <a:gd name="connsiteY0" fmla="*/ 0 h 3809851"/>
              <a:gd name="connsiteX1" fmla="*/ 5362334 w 10105936"/>
              <a:gd name="connsiteY1" fmla="*/ 1015711 h 3809851"/>
              <a:gd name="connsiteX2" fmla="*/ 10105936 w 10105936"/>
              <a:gd name="connsiteY2" fmla="*/ 2151930 h 3809851"/>
              <a:gd name="connsiteX3" fmla="*/ 10105936 w 10105936"/>
              <a:gd name="connsiteY3" fmla="*/ 3601192 h 3809851"/>
              <a:gd name="connsiteX4" fmla="*/ 10105936 w 10105936"/>
              <a:gd name="connsiteY4" fmla="*/ 3809851 h 3809851"/>
              <a:gd name="connsiteX5" fmla="*/ 0 w 10105936"/>
              <a:gd name="connsiteY5" fmla="*/ 3809851 h 3809851"/>
              <a:gd name="connsiteX6" fmla="*/ 0 w 10105936"/>
              <a:gd name="connsiteY6" fmla="*/ 3761009 h 3809851"/>
              <a:gd name="connsiteX7" fmla="*/ 0 w 10105936"/>
              <a:gd name="connsiteY7" fmla="*/ 0 h 380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5936" h="3809851">
                <a:moveTo>
                  <a:pt x="0" y="0"/>
                </a:moveTo>
                <a:cubicBezTo>
                  <a:pt x="137496" y="17215"/>
                  <a:pt x="3832694" y="688618"/>
                  <a:pt x="5362334" y="1015711"/>
                </a:cubicBezTo>
                <a:cubicBezTo>
                  <a:pt x="7098217" y="1377235"/>
                  <a:pt x="8679418" y="1755975"/>
                  <a:pt x="10105936" y="2151930"/>
                </a:cubicBezTo>
                <a:cubicBezTo>
                  <a:pt x="10105936" y="2151930"/>
                  <a:pt x="10105936" y="2151930"/>
                  <a:pt x="10105936" y="3601192"/>
                </a:cubicBezTo>
                <a:lnTo>
                  <a:pt x="10105936" y="3809851"/>
                </a:lnTo>
                <a:lnTo>
                  <a:pt x="0" y="3809851"/>
                </a:lnTo>
                <a:lnTo>
                  <a:pt x="0" y="3761009"/>
                </a:lnTo>
                <a:cubicBezTo>
                  <a:pt x="0" y="2691837"/>
                  <a:pt x="0" y="144771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6B32C-D462-4034-BF1F-AAA2222C8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75" y="2175024"/>
            <a:ext cx="1997273" cy="1997273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5423254"/>
            <a:ext cx="9202048" cy="102993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152" y="48075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152" y="43503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9038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9192" y="0"/>
            <a:ext cx="8056297" cy="6858000"/>
          </a:xfrm>
          <a:custGeom>
            <a:avLst/>
            <a:gdLst>
              <a:gd name="connsiteX0" fmla="*/ 0 w 8056297"/>
              <a:gd name="connsiteY0" fmla="*/ 0 h 6858000"/>
              <a:gd name="connsiteX1" fmla="*/ 8056297 w 8056297"/>
              <a:gd name="connsiteY1" fmla="*/ 0 h 6858000"/>
              <a:gd name="connsiteX2" fmla="*/ 8056297 w 8056297"/>
              <a:gd name="connsiteY2" fmla="*/ 223850 h 6858000"/>
              <a:gd name="connsiteX3" fmla="*/ 8056297 w 8056297"/>
              <a:gd name="connsiteY3" fmla="*/ 6587097 h 6858000"/>
              <a:gd name="connsiteX4" fmla="*/ 8056297 w 8056297"/>
              <a:gd name="connsiteY4" fmla="*/ 6858000 h 6858000"/>
              <a:gd name="connsiteX5" fmla="*/ 3114070 w 8056297"/>
              <a:gd name="connsiteY5" fmla="*/ 6858000 h 6858000"/>
              <a:gd name="connsiteX6" fmla="*/ 2935863 w 8056297"/>
              <a:gd name="connsiteY6" fmla="*/ 6807788 h 6858000"/>
              <a:gd name="connsiteX7" fmla="*/ 0 w 8056297"/>
              <a:gd name="connsiteY7" fmla="*/ 2811350 h 6858000"/>
              <a:gd name="connsiteX8" fmla="*/ 0 w 8056297"/>
              <a:gd name="connsiteY8" fmla="*/ 126445 h 6858000"/>
              <a:gd name="connsiteX9" fmla="*/ 0 w 8056297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6297" h="6858000">
                <a:moveTo>
                  <a:pt x="0" y="0"/>
                </a:moveTo>
                <a:lnTo>
                  <a:pt x="8056297" y="0"/>
                </a:lnTo>
                <a:lnTo>
                  <a:pt x="8056297" y="223850"/>
                </a:lnTo>
                <a:cubicBezTo>
                  <a:pt x="8056297" y="1771667"/>
                  <a:pt x="8056297" y="3835422"/>
                  <a:pt x="8056297" y="6587097"/>
                </a:cubicBezTo>
                <a:lnTo>
                  <a:pt x="8056297" y="6858000"/>
                </a:lnTo>
                <a:lnTo>
                  <a:pt x="3114070" y="6858000"/>
                </a:lnTo>
                <a:lnTo>
                  <a:pt x="2935863" y="6807788"/>
                </a:lnTo>
                <a:cubicBezTo>
                  <a:pt x="1205245" y="6277787"/>
                  <a:pt x="0" y="4673939"/>
                  <a:pt x="0" y="2811350"/>
                </a:cubicBezTo>
                <a:cubicBezTo>
                  <a:pt x="0" y="2811350"/>
                  <a:pt x="0" y="2811350"/>
                  <a:pt x="0" y="1264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43649" y="2857117"/>
            <a:ext cx="1316248" cy="358287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088" y="1412875"/>
            <a:ext cx="630076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7400" y="4495800"/>
            <a:ext cx="4673456" cy="195738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81521" y="1770707"/>
            <a:ext cx="3602492" cy="127729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81521" y="1424119"/>
            <a:ext cx="3602492" cy="31055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490848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5334000" y="3853580"/>
            <a:ext cx="6873945" cy="3004421"/>
          </a:xfrm>
          <a:custGeom>
            <a:avLst/>
            <a:gdLst>
              <a:gd name="connsiteX0" fmla="*/ 3131715 w 6873945"/>
              <a:gd name="connsiteY0" fmla="*/ 226 h 3004421"/>
              <a:gd name="connsiteX1" fmla="*/ 6873945 w 6873945"/>
              <a:gd name="connsiteY1" fmla="*/ 549103 h 3004421"/>
              <a:gd name="connsiteX2" fmla="*/ 6873945 w 6873945"/>
              <a:gd name="connsiteY2" fmla="*/ 2848107 h 3004421"/>
              <a:gd name="connsiteX3" fmla="*/ 6873945 w 6873945"/>
              <a:gd name="connsiteY3" fmla="*/ 3004421 h 3004421"/>
              <a:gd name="connsiteX4" fmla="*/ 0 w 6873945"/>
              <a:gd name="connsiteY4" fmla="*/ 3004421 h 3004421"/>
              <a:gd name="connsiteX5" fmla="*/ 0 w 6873945"/>
              <a:gd name="connsiteY5" fmla="*/ 2711764 h 3004421"/>
              <a:gd name="connsiteX6" fmla="*/ 0 w 6873945"/>
              <a:gd name="connsiteY6" fmla="*/ 1986869 h 3004421"/>
              <a:gd name="connsiteX7" fmla="*/ 3131715 w 6873945"/>
              <a:gd name="connsiteY7" fmla="*/ 226 h 30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3945" h="3004421">
                <a:moveTo>
                  <a:pt x="3131715" y="226"/>
                </a:moveTo>
                <a:cubicBezTo>
                  <a:pt x="4748449" y="11559"/>
                  <a:pt x="6466935" y="445480"/>
                  <a:pt x="6873945" y="549103"/>
                </a:cubicBezTo>
                <a:cubicBezTo>
                  <a:pt x="6873945" y="549103"/>
                  <a:pt x="6873945" y="549103"/>
                  <a:pt x="6873945" y="2848107"/>
                </a:cubicBezTo>
                <a:lnTo>
                  <a:pt x="6873945" y="3004421"/>
                </a:lnTo>
                <a:lnTo>
                  <a:pt x="0" y="3004421"/>
                </a:lnTo>
                <a:lnTo>
                  <a:pt x="0" y="2711764"/>
                </a:lnTo>
                <a:cubicBezTo>
                  <a:pt x="0" y="2477761"/>
                  <a:pt x="0" y="2236211"/>
                  <a:pt x="0" y="1986869"/>
                </a:cubicBezTo>
                <a:cubicBezTo>
                  <a:pt x="0" y="400145"/>
                  <a:pt x="1514981" y="-11108"/>
                  <a:pt x="3131715" y="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836613"/>
            <a:ext cx="4986972" cy="573047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6221413" cy="20912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3958859"/>
            <a:ext cx="4840287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857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241E-0690-4179-922C-73800D5D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32955-D9C8-4BC3-9026-BB6C636B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CA34-231C-447E-9E6C-6F3155BDF308}" type="datetimeFigureOut">
              <a:rPr lang="sv-SE" smtClean="0"/>
              <a:t>2019-06-10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1130-A08F-4D1F-8A89-441D676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A3C55-484F-4265-AD5F-8FD24F8C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91EE-5D55-4C48-B044-6CCF28D933E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1240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72162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4AF2-7748-4C82-8CED-A0007D37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3759-DE2A-42C5-B057-0848BDD6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CCD8B-1AF1-46DE-9CDF-DED1ED9D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43E5-8FB5-4346-88F2-6137624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9FDE-1B2B-405A-B060-351DF8E1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6037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4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5318739-BF6A-445F-9FEE-5EC1CA74E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1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66A9-74BC-49FD-992A-6E243E56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27B7-4160-4493-8B1D-B0BB89179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4E30B-FE16-48B7-82B0-65E873144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0D733-5ADB-4D35-A4B1-7A4C7844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2019-06-10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5A43D-D4D1-463D-AC05-5CDD13E0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ABA16-7F9F-4ABE-B167-443E1C60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2965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9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512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792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0"/>
            <a:ext cx="6759210" cy="4518977"/>
          </a:xfrm>
          <a:custGeom>
            <a:avLst/>
            <a:gdLst>
              <a:gd name="connsiteX0" fmla="*/ 0 w 6759210"/>
              <a:gd name="connsiteY0" fmla="*/ 0 h 4518977"/>
              <a:gd name="connsiteX1" fmla="*/ 6759210 w 6759210"/>
              <a:gd name="connsiteY1" fmla="*/ 0 h 4518977"/>
              <a:gd name="connsiteX2" fmla="*/ 6756415 w 6759210"/>
              <a:gd name="connsiteY2" fmla="*/ 16666 h 4518977"/>
              <a:gd name="connsiteX3" fmla="*/ 6372387 w 6759210"/>
              <a:gd name="connsiteY3" fmla="*/ 2306550 h 4518977"/>
              <a:gd name="connsiteX4" fmla="*/ 3762973 w 6759210"/>
              <a:gd name="connsiteY4" fmla="*/ 4518977 h 4518977"/>
              <a:gd name="connsiteX5" fmla="*/ 339369 w 6759210"/>
              <a:gd name="connsiteY5" fmla="*/ 4518977 h 4518977"/>
              <a:gd name="connsiteX6" fmla="*/ 0 w 6759210"/>
              <a:gd name="connsiteY6" fmla="*/ 4518977 h 4518977"/>
              <a:gd name="connsiteX7" fmla="*/ 0 w 6759210"/>
              <a:gd name="connsiteY7" fmla="*/ 0 h 451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210" h="4518977">
                <a:moveTo>
                  <a:pt x="0" y="0"/>
                </a:moveTo>
                <a:lnTo>
                  <a:pt x="6759210" y="0"/>
                </a:lnTo>
                <a:lnTo>
                  <a:pt x="6756415" y="16666"/>
                </a:lnTo>
                <a:cubicBezTo>
                  <a:pt x="6686854" y="431442"/>
                  <a:pt x="6569700" y="1130011"/>
                  <a:pt x="6372387" y="2306550"/>
                </a:cubicBezTo>
                <a:cubicBezTo>
                  <a:pt x="6162872" y="3588428"/>
                  <a:pt x="5058156" y="4518977"/>
                  <a:pt x="3762973" y="4518977"/>
                </a:cubicBezTo>
                <a:cubicBezTo>
                  <a:pt x="3762973" y="4518977"/>
                  <a:pt x="3762973" y="4518977"/>
                  <a:pt x="339369" y="4518977"/>
                </a:cubicBezTo>
                <a:lnTo>
                  <a:pt x="0" y="45189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374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814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838" y="777924"/>
            <a:ext cx="5321672" cy="57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6553200" y="1"/>
            <a:ext cx="5638800" cy="5355237"/>
          </a:xfrm>
          <a:custGeom>
            <a:avLst/>
            <a:gdLst>
              <a:gd name="connsiteX0" fmla="*/ 0 w 5638800"/>
              <a:gd name="connsiteY0" fmla="*/ 0 h 5355237"/>
              <a:gd name="connsiteX1" fmla="*/ 5638800 w 5638800"/>
              <a:gd name="connsiteY1" fmla="*/ 0 h 5355237"/>
              <a:gd name="connsiteX2" fmla="*/ 5638800 w 5638800"/>
              <a:gd name="connsiteY2" fmla="*/ 262266 h 5355237"/>
              <a:gd name="connsiteX3" fmla="*/ 5638800 w 5638800"/>
              <a:gd name="connsiteY3" fmla="*/ 4904579 h 5355237"/>
              <a:gd name="connsiteX4" fmla="*/ 0 w 5638800"/>
              <a:gd name="connsiteY4" fmla="*/ 3724580 h 5355237"/>
              <a:gd name="connsiteX5" fmla="*/ 0 w 5638800"/>
              <a:gd name="connsiteY5" fmla="*/ 298668 h 5355237"/>
              <a:gd name="connsiteX6" fmla="*/ 0 w 5638800"/>
              <a:gd name="connsiteY6" fmla="*/ 0 h 535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8800" h="5355237">
                <a:moveTo>
                  <a:pt x="0" y="0"/>
                </a:moveTo>
                <a:lnTo>
                  <a:pt x="5638800" y="0"/>
                </a:lnTo>
                <a:lnTo>
                  <a:pt x="5638800" y="262266"/>
                </a:lnTo>
                <a:cubicBezTo>
                  <a:pt x="5638800" y="4904579"/>
                  <a:pt x="5638800" y="4904579"/>
                  <a:pt x="5638800" y="4904579"/>
                </a:cubicBezTo>
                <a:cubicBezTo>
                  <a:pt x="4971047" y="5074669"/>
                  <a:pt x="0" y="6329082"/>
                  <a:pt x="0" y="3724580"/>
                </a:cubicBezTo>
                <a:cubicBezTo>
                  <a:pt x="0" y="2292104"/>
                  <a:pt x="0" y="1172982"/>
                  <a:pt x="0" y="298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792932" y="8382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2932" y="17526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751" y="1337969"/>
            <a:ext cx="5777031" cy="518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2" y="0"/>
            <a:ext cx="9973295" cy="4193362"/>
          </a:xfrm>
          <a:custGeom>
            <a:avLst/>
            <a:gdLst>
              <a:gd name="connsiteX0" fmla="*/ 0 w 9973295"/>
              <a:gd name="connsiteY0" fmla="*/ 0 h 4193362"/>
              <a:gd name="connsiteX1" fmla="*/ 9912010 w 9973295"/>
              <a:gd name="connsiteY1" fmla="*/ 0 h 4193362"/>
              <a:gd name="connsiteX2" fmla="*/ 9927053 w 9973295"/>
              <a:gd name="connsiteY2" fmla="*/ 149768 h 4193362"/>
              <a:gd name="connsiteX3" fmla="*/ 7984937 w 9973295"/>
              <a:gd name="connsiteY3" fmla="*/ 4193362 h 4193362"/>
              <a:gd name="connsiteX4" fmla="*/ 0 w 9973295"/>
              <a:gd name="connsiteY4" fmla="*/ 4193362 h 4193362"/>
              <a:gd name="connsiteX5" fmla="*/ 0 w 9973295"/>
              <a:gd name="connsiteY5" fmla="*/ 0 h 419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295" h="4193362">
                <a:moveTo>
                  <a:pt x="0" y="0"/>
                </a:moveTo>
                <a:lnTo>
                  <a:pt x="9912010" y="0"/>
                </a:lnTo>
                <a:lnTo>
                  <a:pt x="9927053" y="149768"/>
                </a:lnTo>
                <a:cubicBezTo>
                  <a:pt x="10097391" y="2056447"/>
                  <a:pt x="9870584" y="4193362"/>
                  <a:pt x="7984937" y="4193362"/>
                </a:cubicBezTo>
                <a:cubicBezTo>
                  <a:pt x="0" y="4193362"/>
                  <a:pt x="0" y="4193362"/>
                  <a:pt x="0" y="41933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31683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23123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720915"/>
            <a:ext cx="4707110" cy="7276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37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1861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660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423337"/>
            <a:ext cx="3584661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4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2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533400"/>
            <a:ext cx="8534400" cy="6324600"/>
          </a:xfrm>
          <a:custGeom>
            <a:avLst/>
            <a:gdLst>
              <a:gd name="connsiteX0" fmla="*/ 0 w 8534400"/>
              <a:gd name="connsiteY0" fmla="*/ 0 h 6324600"/>
              <a:gd name="connsiteX1" fmla="*/ 348343 w 8534400"/>
              <a:gd name="connsiteY1" fmla="*/ 58194 h 6324600"/>
              <a:gd name="connsiteX2" fmla="*/ 8534400 w 8534400"/>
              <a:gd name="connsiteY2" fmla="*/ 1818574 h 6324600"/>
              <a:gd name="connsiteX3" fmla="*/ 8534400 w 8534400"/>
              <a:gd name="connsiteY3" fmla="*/ 6186046 h 6324600"/>
              <a:gd name="connsiteX4" fmla="*/ 8534400 w 8534400"/>
              <a:gd name="connsiteY4" fmla="*/ 6324600 h 6324600"/>
              <a:gd name="connsiteX5" fmla="*/ 0 w 8534400"/>
              <a:gd name="connsiteY5" fmla="*/ 6324600 h 6324600"/>
              <a:gd name="connsiteX6" fmla="*/ 0 w 8534400"/>
              <a:gd name="connsiteY6" fmla="*/ 6241218 h 6324600"/>
              <a:gd name="connsiteX7" fmla="*/ 0 w 853440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324600">
                <a:moveTo>
                  <a:pt x="0" y="0"/>
                </a:moveTo>
                <a:cubicBezTo>
                  <a:pt x="116114" y="14549"/>
                  <a:pt x="232229" y="29097"/>
                  <a:pt x="348343" y="58194"/>
                </a:cubicBezTo>
                <a:cubicBezTo>
                  <a:pt x="3556000" y="611041"/>
                  <a:pt x="6284686" y="1207533"/>
                  <a:pt x="8534400" y="1818574"/>
                </a:cubicBezTo>
                <a:cubicBezTo>
                  <a:pt x="8534400" y="1818574"/>
                  <a:pt x="8534400" y="1818574"/>
                  <a:pt x="8534400" y="6186046"/>
                </a:cubicBezTo>
                <a:lnTo>
                  <a:pt x="8534400" y="6324600"/>
                </a:lnTo>
                <a:lnTo>
                  <a:pt x="0" y="6324600"/>
                </a:lnTo>
                <a:lnTo>
                  <a:pt x="0" y="6241218"/>
                </a:lnTo>
                <a:cubicBezTo>
                  <a:pt x="0" y="4953254"/>
                  <a:pt x="0" y="29906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194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337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3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1295400" y="1"/>
            <a:ext cx="10896600" cy="5568105"/>
          </a:xfrm>
          <a:custGeom>
            <a:avLst/>
            <a:gdLst>
              <a:gd name="connsiteX0" fmla="*/ 0 w 10896600"/>
              <a:gd name="connsiteY0" fmla="*/ 0 h 5568105"/>
              <a:gd name="connsiteX1" fmla="*/ 10896600 w 10896600"/>
              <a:gd name="connsiteY1" fmla="*/ 0 h 5568105"/>
              <a:gd name="connsiteX2" fmla="*/ 10896600 w 10896600"/>
              <a:gd name="connsiteY2" fmla="*/ 80960 h 5568105"/>
              <a:gd name="connsiteX3" fmla="*/ 10896600 w 10896600"/>
              <a:gd name="connsiteY3" fmla="*/ 5568105 h 5568105"/>
              <a:gd name="connsiteX4" fmla="*/ 10451841 w 10896600"/>
              <a:gd name="connsiteY4" fmla="*/ 5493803 h 5568105"/>
              <a:gd name="connsiteX5" fmla="*/ 0 w 10896600"/>
              <a:gd name="connsiteY5" fmla="*/ 3246176 h 5568105"/>
              <a:gd name="connsiteX6" fmla="*/ 0 w 10896600"/>
              <a:gd name="connsiteY6" fmla="*/ 191975 h 5568105"/>
              <a:gd name="connsiteX7" fmla="*/ 0 w 10896600"/>
              <a:gd name="connsiteY7" fmla="*/ 0 h 55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6600" h="5568105">
                <a:moveTo>
                  <a:pt x="0" y="0"/>
                </a:moveTo>
                <a:lnTo>
                  <a:pt x="10896600" y="0"/>
                </a:lnTo>
                <a:lnTo>
                  <a:pt x="10896600" y="80960"/>
                </a:lnTo>
                <a:cubicBezTo>
                  <a:pt x="10896600" y="1513754"/>
                  <a:pt x="10896600" y="3311770"/>
                  <a:pt x="10896600" y="5568105"/>
                </a:cubicBezTo>
                <a:cubicBezTo>
                  <a:pt x="10748347" y="5549530"/>
                  <a:pt x="10600094" y="5530954"/>
                  <a:pt x="10451841" y="5493803"/>
                </a:cubicBezTo>
                <a:cubicBezTo>
                  <a:pt x="6356350" y="4787937"/>
                  <a:pt x="2872403" y="4026344"/>
                  <a:pt x="0" y="3246176"/>
                </a:cubicBezTo>
                <a:cubicBezTo>
                  <a:pt x="0" y="3246176"/>
                  <a:pt x="0" y="3246176"/>
                  <a:pt x="0" y="1919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16081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6081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2"/>
            <a:ext cx="8664800" cy="5891173"/>
          </a:xfrm>
          <a:custGeom>
            <a:avLst/>
            <a:gdLst>
              <a:gd name="connsiteX0" fmla="*/ 0 w 8664800"/>
              <a:gd name="connsiteY0" fmla="*/ 0 h 5891173"/>
              <a:gd name="connsiteX1" fmla="*/ 8664800 w 8664800"/>
              <a:gd name="connsiteY1" fmla="*/ 0 h 5891173"/>
              <a:gd name="connsiteX2" fmla="*/ 8664384 w 8664800"/>
              <a:gd name="connsiteY2" fmla="*/ 3446 h 5891173"/>
              <a:gd name="connsiteX3" fmla="*/ 4910849 w 8664800"/>
              <a:gd name="connsiteY3" fmla="*/ 5752723 h 5891173"/>
              <a:gd name="connsiteX4" fmla="*/ 136189 w 8664800"/>
              <a:gd name="connsiteY4" fmla="*/ 3904223 h 5891173"/>
              <a:gd name="connsiteX5" fmla="*/ 0 w 8664800"/>
              <a:gd name="connsiteY5" fmla="*/ 3851498 h 5891173"/>
              <a:gd name="connsiteX6" fmla="*/ 0 w 8664800"/>
              <a:gd name="connsiteY6" fmla="*/ 0 h 5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800" h="5891173">
                <a:moveTo>
                  <a:pt x="0" y="0"/>
                </a:moveTo>
                <a:lnTo>
                  <a:pt x="8664800" y="0"/>
                </a:lnTo>
                <a:lnTo>
                  <a:pt x="8664384" y="3446"/>
                </a:lnTo>
                <a:cubicBezTo>
                  <a:pt x="8546736" y="969909"/>
                  <a:pt x="7776240" y="6862054"/>
                  <a:pt x="4910849" y="5752723"/>
                </a:cubicBezTo>
                <a:cubicBezTo>
                  <a:pt x="2738090" y="4911543"/>
                  <a:pt x="1210368" y="4320089"/>
                  <a:pt x="136189" y="3904223"/>
                </a:cubicBezTo>
                <a:lnTo>
                  <a:pt x="0" y="3851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84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703358" y="1531422"/>
            <a:ext cx="9488642" cy="5326579"/>
          </a:xfrm>
          <a:custGeom>
            <a:avLst/>
            <a:gdLst>
              <a:gd name="connsiteX0" fmla="*/ 8600219 w 9488642"/>
              <a:gd name="connsiteY0" fmla="*/ 517 h 5326579"/>
              <a:gd name="connsiteX1" fmla="*/ 9337654 w 9488642"/>
              <a:gd name="connsiteY1" fmla="*/ 75918 h 5326579"/>
              <a:gd name="connsiteX2" fmla="*/ 9488642 w 9488642"/>
              <a:gd name="connsiteY2" fmla="*/ 108110 h 5326579"/>
              <a:gd name="connsiteX3" fmla="*/ 9488642 w 9488642"/>
              <a:gd name="connsiteY3" fmla="*/ 5326579 h 5326579"/>
              <a:gd name="connsiteX4" fmla="*/ 0 w 9488642"/>
              <a:gd name="connsiteY4" fmla="*/ 5326579 h 5326579"/>
              <a:gd name="connsiteX5" fmla="*/ 239796 w 9488642"/>
              <a:gd name="connsiteY5" fmla="*/ 5146683 h 5326579"/>
              <a:gd name="connsiteX6" fmla="*/ 5947966 w 9488642"/>
              <a:gd name="connsiteY6" fmla="*/ 864382 h 5326579"/>
              <a:gd name="connsiteX7" fmla="*/ 8600219 w 9488642"/>
              <a:gd name="connsiteY7" fmla="*/ 517 h 53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8642" h="5326579">
                <a:moveTo>
                  <a:pt x="8600219" y="517"/>
                </a:moveTo>
                <a:cubicBezTo>
                  <a:pt x="8847532" y="4354"/>
                  <a:pt x="9094309" y="29531"/>
                  <a:pt x="9337654" y="75918"/>
                </a:cubicBezTo>
                <a:lnTo>
                  <a:pt x="9488642" y="108110"/>
                </a:lnTo>
                <a:lnTo>
                  <a:pt x="9488642" y="5326579"/>
                </a:lnTo>
                <a:lnTo>
                  <a:pt x="0" y="5326579"/>
                </a:lnTo>
                <a:lnTo>
                  <a:pt x="239796" y="5146683"/>
                </a:lnTo>
                <a:cubicBezTo>
                  <a:pt x="5947966" y="864382"/>
                  <a:pt x="5947966" y="864382"/>
                  <a:pt x="5947966" y="864382"/>
                </a:cubicBezTo>
                <a:cubicBezTo>
                  <a:pt x="6737823" y="271827"/>
                  <a:pt x="7672794" y="-13871"/>
                  <a:pt x="8600219" y="5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956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8099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0"/>
            <a:ext cx="12192000" cy="5873580"/>
          </a:xfrm>
          <a:custGeom>
            <a:avLst/>
            <a:gdLst>
              <a:gd name="connsiteX0" fmla="*/ 0 w 12192000"/>
              <a:gd name="connsiteY0" fmla="*/ 0 h 5873580"/>
              <a:gd name="connsiteX1" fmla="*/ 12192000 w 12192000"/>
              <a:gd name="connsiteY1" fmla="*/ 0 h 5873580"/>
              <a:gd name="connsiteX2" fmla="*/ 12192000 w 12192000"/>
              <a:gd name="connsiteY2" fmla="*/ 448624 h 5873580"/>
              <a:gd name="connsiteX3" fmla="*/ 12192000 w 12192000"/>
              <a:gd name="connsiteY3" fmla="*/ 2347836 h 5873580"/>
              <a:gd name="connsiteX4" fmla="*/ 0 w 12192000"/>
              <a:gd name="connsiteY4" fmla="*/ 4899184 h 5873580"/>
              <a:gd name="connsiteX5" fmla="*/ 0 w 12192000"/>
              <a:gd name="connsiteY5" fmla="*/ 176498 h 5873580"/>
              <a:gd name="connsiteX6" fmla="*/ 0 w 12192000"/>
              <a:gd name="connsiteY6" fmla="*/ 0 h 58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73580">
                <a:moveTo>
                  <a:pt x="0" y="0"/>
                </a:moveTo>
                <a:lnTo>
                  <a:pt x="12192000" y="0"/>
                </a:lnTo>
                <a:lnTo>
                  <a:pt x="12192000" y="448624"/>
                </a:lnTo>
                <a:cubicBezTo>
                  <a:pt x="12192000" y="1051556"/>
                  <a:pt x="12192000" y="1684140"/>
                  <a:pt x="12192000" y="2347836"/>
                </a:cubicBezTo>
                <a:cubicBezTo>
                  <a:pt x="12192000" y="7979192"/>
                  <a:pt x="1443790" y="5266946"/>
                  <a:pt x="0" y="4899184"/>
                </a:cubicBezTo>
                <a:cubicBezTo>
                  <a:pt x="0" y="4899184"/>
                  <a:pt x="0" y="4899184"/>
                  <a:pt x="0" y="1764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902619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817018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34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0"/>
            <a:ext cx="6309360" cy="4765196"/>
          </a:xfrm>
          <a:custGeom>
            <a:avLst/>
            <a:gdLst>
              <a:gd name="connsiteX0" fmla="*/ 0 w 6309360"/>
              <a:gd name="connsiteY0" fmla="*/ 0 h 4765196"/>
              <a:gd name="connsiteX1" fmla="*/ 6309360 w 6309360"/>
              <a:gd name="connsiteY1" fmla="*/ 0 h 4765196"/>
              <a:gd name="connsiteX2" fmla="*/ 6309360 w 6309360"/>
              <a:gd name="connsiteY2" fmla="*/ 56339 h 4765196"/>
              <a:gd name="connsiteX3" fmla="*/ 6309360 w 6309360"/>
              <a:gd name="connsiteY3" fmla="*/ 4765196 h 4765196"/>
              <a:gd name="connsiteX4" fmla="*/ 6030064 w 6309360"/>
              <a:gd name="connsiteY4" fmla="*/ 4718537 h 4765196"/>
              <a:gd name="connsiteX5" fmla="*/ 161022 w 6309360"/>
              <a:gd name="connsiteY5" fmla="*/ 3490219 h 4765196"/>
              <a:gd name="connsiteX6" fmla="*/ 0 w 6309360"/>
              <a:gd name="connsiteY6" fmla="*/ 3448369 h 4765196"/>
              <a:gd name="connsiteX7" fmla="*/ 0 w 6309360"/>
              <a:gd name="connsiteY7" fmla="*/ 0 h 476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9360" h="4765196">
                <a:moveTo>
                  <a:pt x="0" y="0"/>
                </a:moveTo>
                <a:lnTo>
                  <a:pt x="6309360" y="0"/>
                </a:lnTo>
                <a:lnTo>
                  <a:pt x="6309360" y="56339"/>
                </a:lnTo>
                <a:cubicBezTo>
                  <a:pt x="6309360" y="1086668"/>
                  <a:pt x="6309360" y="2585327"/>
                  <a:pt x="6309360" y="4765196"/>
                </a:cubicBezTo>
                <a:cubicBezTo>
                  <a:pt x="6216261" y="4753531"/>
                  <a:pt x="6123163" y="4741867"/>
                  <a:pt x="6030064" y="4718537"/>
                </a:cubicBezTo>
                <a:cubicBezTo>
                  <a:pt x="3779692" y="4330681"/>
                  <a:pt x="1823345" y="3916032"/>
                  <a:pt x="161022" y="3490219"/>
                </a:cubicBezTo>
                <a:lnTo>
                  <a:pt x="0" y="3448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" y="228600"/>
            <a:ext cx="4176384" cy="697992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3570847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2" y="1924738"/>
            <a:ext cx="7237505" cy="4933262"/>
          </a:xfrm>
          <a:custGeom>
            <a:avLst/>
            <a:gdLst>
              <a:gd name="connsiteX0" fmla="*/ 4395998 w 7237505"/>
              <a:gd name="connsiteY0" fmla="*/ 58 h 4933262"/>
              <a:gd name="connsiteX1" fmla="*/ 7233138 w 7237505"/>
              <a:gd name="connsiteY1" fmla="*/ 4903565 h 4933262"/>
              <a:gd name="connsiteX2" fmla="*/ 7237505 w 7237505"/>
              <a:gd name="connsiteY2" fmla="*/ 4933262 h 4933262"/>
              <a:gd name="connsiteX3" fmla="*/ 0 w 7237505"/>
              <a:gd name="connsiteY3" fmla="*/ 4933262 h 4933262"/>
              <a:gd name="connsiteX4" fmla="*/ 0 w 7237505"/>
              <a:gd name="connsiteY4" fmla="*/ 1491292 h 4933262"/>
              <a:gd name="connsiteX5" fmla="*/ 148016 w 7237505"/>
              <a:gd name="connsiteY5" fmla="*/ 1437398 h 4933262"/>
              <a:gd name="connsiteX6" fmla="*/ 3756131 w 7237505"/>
              <a:gd name="connsiteY6" fmla="*/ 123640 h 4933262"/>
              <a:gd name="connsiteX7" fmla="*/ 4395998 w 7237505"/>
              <a:gd name="connsiteY7" fmla="*/ 58 h 493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7505" h="4933262">
                <a:moveTo>
                  <a:pt x="4395998" y="58"/>
                </a:moveTo>
                <a:cubicBezTo>
                  <a:pt x="6238787" y="-15730"/>
                  <a:pt x="6966936" y="3156975"/>
                  <a:pt x="7233138" y="4903565"/>
                </a:cubicBezTo>
                <a:lnTo>
                  <a:pt x="7237505" y="4933262"/>
                </a:lnTo>
                <a:lnTo>
                  <a:pt x="0" y="4933262"/>
                </a:lnTo>
                <a:lnTo>
                  <a:pt x="0" y="1491292"/>
                </a:lnTo>
                <a:lnTo>
                  <a:pt x="148016" y="1437398"/>
                </a:lnTo>
                <a:cubicBezTo>
                  <a:pt x="1090161" y="1094352"/>
                  <a:pt x="2272461" y="663862"/>
                  <a:pt x="3756131" y="123640"/>
                </a:cubicBezTo>
                <a:cubicBezTo>
                  <a:pt x="3983091" y="41001"/>
                  <a:pt x="4196102" y="1771"/>
                  <a:pt x="4395998" y="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8784" y="1696711"/>
            <a:ext cx="464522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457" y="609600"/>
            <a:ext cx="4905075" cy="5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5318739-BF6A-445F-9FEE-5EC1CA74E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6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631598" y="0"/>
            <a:ext cx="4560403" cy="6858001"/>
          </a:xfrm>
          <a:custGeom>
            <a:avLst/>
            <a:gdLst>
              <a:gd name="connsiteX0" fmla="*/ 3889339 w 4560403"/>
              <a:gd name="connsiteY0" fmla="*/ 0 h 6858001"/>
              <a:gd name="connsiteX1" fmla="*/ 4560403 w 4560403"/>
              <a:gd name="connsiteY1" fmla="*/ 0 h 6858001"/>
              <a:gd name="connsiteX2" fmla="*/ 4560403 w 4560403"/>
              <a:gd name="connsiteY2" fmla="*/ 6858001 h 6858001"/>
              <a:gd name="connsiteX3" fmla="*/ 797256 w 4560403"/>
              <a:gd name="connsiteY3" fmla="*/ 6858001 h 6858001"/>
              <a:gd name="connsiteX4" fmla="*/ 788343 w 4560403"/>
              <a:gd name="connsiteY4" fmla="*/ 6827268 h 6858001"/>
              <a:gd name="connsiteX5" fmla="*/ 116308 w 4560403"/>
              <a:gd name="connsiteY5" fmla="*/ 4510048 h 6858001"/>
              <a:gd name="connsiteX6" fmla="*/ 1654161 w 4560403"/>
              <a:gd name="connsiteY6" fmla="*/ 1075400 h 6858001"/>
              <a:gd name="connsiteX7" fmla="*/ 3880655 w 4560403"/>
              <a:gd name="connsiteY7" fmla="*/ 4178 h 6858001"/>
              <a:gd name="connsiteX8" fmla="*/ 3889339 w 4560403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03" h="6858001">
                <a:moveTo>
                  <a:pt x="3889339" y="0"/>
                </a:moveTo>
                <a:lnTo>
                  <a:pt x="4560403" y="0"/>
                </a:lnTo>
                <a:lnTo>
                  <a:pt x="4560403" y="6858001"/>
                </a:lnTo>
                <a:lnTo>
                  <a:pt x="797256" y="6858001"/>
                </a:lnTo>
                <a:lnTo>
                  <a:pt x="788343" y="6827268"/>
                </a:lnTo>
                <a:cubicBezTo>
                  <a:pt x="116308" y="4510048"/>
                  <a:pt x="116308" y="4510048"/>
                  <a:pt x="116308" y="4510048"/>
                </a:cubicBezTo>
                <a:cubicBezTo>
                  <a:pt x="-280530" y="3141724"/>
                  <a:pt x="364088" y="1689508"/>
                  <a:pt x="1654161" y="1075400"/>
                </a:cubicBezTo>
                <a:cubicBezTo>
                  <a:pt x="2768462" y="539282"/>
                  <a:pt x="3456195" y="208397"/>
                  <a:pt x="3880655" y="4178"/>
                </a:cubicBezTo>
                <a:lnTo>
                  <a:pt x="38893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520" y="1654230"/>
            <a:ext cx="7363358" cy="4787097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A0BA180-B662-4DE1-8B30-053ECCE47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141725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434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2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3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4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5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8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1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27,000 professionals in 35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8313F7-826D-4F71-986B-7329A39814B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8" y="411481"/>
            <a:ext cx="1259874" cy="6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443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3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4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5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6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9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2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493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7162801" y="2667000"/>
            <a:ext cx="5029201" cy="4191000"/>
          </a:xfrm>
          <a:custGeom>
            <a:avLst/>
            <a:gdLst>
              <a:gd name="connsiteX0" fmla="*/ 5029201 w 5029201"/>
              <a:gd name="connsiteY0" fmla="*/ 0 h 4191000"/>
              <a:gd name="connsiteX1" fmla="*/ 5029201 w 5029201"/>
              <a:gd name="connsiteY1" fmla="*/ 4050815 h 4191000"/>
              <a:gd name="connsiteX2" fmla="*/ 5029201 w 5029201"/>
              <a:gd name="connsiteY2" fmla="*/ 4191000 h 4191000"/>
              <a:gd name="connsiteX3" fmla="*/ 0 w 5029201"/>
              <a:gd name="connsiteY3" fmla="*/ 4191000 h 4191000"/>
              <a:gd name="connsiteX4" fmla="*/ 0 w 5029201"/>
              <a:gd name="connsiteY4" fmla="*/ 4087004 h 4191000"/>
              <a:gd name="connsiteX5" fmla="*/ 0 w 5029201"/>
              <a:gd name="connsiteY5" fmla="*/ 1070904 h 4191000"/>
              <a:gd name="connsiteX6" fmla="*/ 2360645 w 5029201"/>
              <a:gd name="connsiteY6" fmla="*/ 505467 h 4191000"/>
              <a:gd name="connsiteX7" fmla="*/ 5029201 w 5029201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1" h="4191000">
                <a:moveTo>
                  <a:pt x="5029201" y="0"/>
                </a:moveTo>
                <a:cubicBezTo>
                  <a:pt x="5029201" y="2081302"/>
                  <a:pt x="5029201" y="3317075"/>
                  <a:pt x="5029201" y="4050815"/>
                </a:cubicBezTo>
                <a:lnTo>
                  <a:pt x="5029201" y="4191000"/>
                </a:lnTo>
                <a:lnTo>
                  <a:pt x="0" y="4191000"/>
                </a:lnTo>
                <a:lnTo>
                  <a:pt x="0" y="4087004"/>
                </a:lnTo>
                <a:cubicBezTo>
                  <a:pt x="0" y="1070904"/>
                  <a:pt x="0" y="1070904"/>
                  <a:pt x="0" y="1070904"/>
                </a:cubicBezTo>
                <a:cubicBezTo>
                  <a:pt x="709904" y="873858"/>
                  <a:pt x="1496786" y="685379"/>
                  <a:pt x="2360645" y="505467"/>
                </a:cubicBezTo>
                <a:cubicBezTo>
                  <a:pt x="3121868" y="342690"/>
                  <a:pt x="4960776" y="8567"/>
                  <a:pt x="5029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26722" y="3491378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5"/>
                </a:solidFill>
              </a:rPr>
              <a:t>About </a:t>
            </a:r>
            <a:r>
              <a:rPr lang="en-US" sz="1600" dirty="0" err="1">
                <a:solidFill>
                  <a:schemeClr val="accent5"/>
                </a:solidFill>
              </a:rPr>
              <a:t>Sogeti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26722" y="5407369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5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5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426723" y="5594826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7696201" y="5841671"/>
            <a:ext cx="4087812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pic>
        <p:nvPicPr>
          <p:cNvPr id="10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84066" y="5181600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4DE-9375-4835-B18F-A334E66D7F1C}"/>
              </a:ext>
            </a:extLst>
          </p:cNvPr>
          <p:cNvSpPr/>
          <p:nvPr userDrawn="1"/>
        </p:nvSpPr>
        <p:spPr>
          <a:xfrm>
            <a:off x="401188" y="3861048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7701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0"/>
            <a:ext cx="6096000" cy="5796064"/>
          </a:xfrm>
          <a:custGeom>
            <a:avLst/>
            <a:gdLst>
              <a:gd name="connsiteX0" fmla="*/ 0 w 6096000"/>
              <a:gd name="connsiteY0" fmla="*/ 0 h 5796064"/>
              <a:gd name="connsiteX1" fmla="*/ 6096000 w 6096000"/>
              <a:gd name="connsiteY1" fmla="*/ 0 h 5796064"/>
              <a:gd name="connsiteX2" fmla="*/ 6096000 w 6096000"/>
              <a:gd name="connsiteY2" fmla="*/ 133757 h 5796064"/>
              <a:gd name="connsiteX3" fmla="*/ 6096000 w 6096000"/>
              <a:gd name="connsiteY3" fmla="*/ 4034055 h 5796064"/>
              <a:gd name="connsiteX4" fmla="*/ 0 w 6096000"/>
              <a:gd name="connsiteY4" fmla="*/ 5309105 h 5796064"/>
              <a:gd name="connsiteX5" fmla="*/ 0 w 6096000"/>
              <a:gd name="connsiteY5" fmla="*/ 8972 h 5796064"/>
              <a:gd name="connsiteX6" fmla="*/ 0 w 6096000"/>
              <a:gd name="connsiteY6" fmla="*/ 0 h 579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796064">
                <a:moveTo>
                  <a:pt x="0" y="0"/>
                </a:moveTo>
                <a:lnTo>
                  <a:pt x="6096000" y="0"/>
                </a:lnTo>
                <a:lnTo>
                  <a:pt x="6096000" y="133757"/>
                </a:lnTo>
                <a:cubicBezTo>
                  <a:pt x="6096000" y="1105896"/>
                  <a:pt x="6096000" y="2375629"/>
                  <a:pt x="6096000" y="4034055"/>
                </a:cubicBezTo>
                <a:cubicBezTo>
                  <a:pt x="6096000" y="6848354"/>
                  <a:pt x="721895" y="5492896"/>
                  <a:pt x="0" y="5309105"/>
                </a:cubicBezTo>
                <a:cubicBezTo>
                  <a:pt x="0" y="5309105"/>
                  <a:pt x="0" y="5309105"/>
                  <a:pt x="0" y="89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155492" y="2453640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3"/>
                </a:solidFill>
              </a:rPr>
              <a:t>About </a:t>
            </a:r>
            <a:r>
              <a:rPr lang="en-US" sz="1600" dirty="0" err="1">
                <a:solidFill>
                  <a:schemeClr val="accent3"/>
                </a:solidFill>
              </a:rPr>
              <a:t>Sogeti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155492" y="4369631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3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7175636" y="4555357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20526" y="4596379"/>
            <a:ext cx="3999073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9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526" y="3962400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902" y="39624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278" y="39624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9E7AB6-360B-4526-A05F-E716E577D207}"/>
              </a:ext>
            </a:extLst>
          </p:cNvPr>
          <p:cNvSpPr/>
          <p:nvPr userDrawn="1"/>
        </p:nvSpPr>
        <p:spPr>
          <a:xfrm>
            <a:off x="7155491" y="2852936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57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407988" y="2118167"/>
            <a:ext cx="11376025" cy="2683397"/>
            <a:chOff x="407988" y="3962400"/>
            <a:chExt cx="11124255" cy="2286000"/>
          </a:xfrm>
          <a:solidFill>
            <a:schemeClr val="bg2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407988" y="4379090"/>
            <a:ext cx="11376025" cy="1963838"/>
            <a:chOff x="407988" y="3962400"/>
            <a:chExt cx="11124255" cy="2286000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8373319" y="3927105"/>
            <a:ext cx="1060048" cy="656220"/>
            <a:chOff x="402908" y="4604216"/>
            <a:chExt cx="920734" cy="56997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4391628" y="3927105"/>
            <a:ext cx="1060048" cy="656220"/>
            <a:chOff x="402908" y="4604216"/>
            <a:chExt cx="920734" cy="56997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617317" y="3927105"/>
            <a:ext cx="1060048" cy="656220"/>
            <a:chOff x="402908" y="4604216"/>
            <a:chExt cx="920734" cy="5699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41" y="1862571"/>
            <a:ext cx="3193059" cy="1978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4726" y="1360456"/>
            <a:ext cx="1694139" cy="19334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41" y="1862571"/>
            <a:ext cx="3193059" cy="1978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01" y="1395468"/>
            <a:ext cx="2168659" cy="2008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381" y="1862571"/>
            <a:ext cx="3193059" cy="1978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1578863"/>
            <a:ext cx="1996972" cy="1727697"/>
          </a:xfrm>
          <a:prstGeom prst="rect">
            <a:avLst/>
          </a:prstGeom>
        </p:spPr>
      </p:pic>
      <p:sp>
        <p:nvSpPr>
          <p:cNvPr id="3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43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90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8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574772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3241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886200"/>
            <a:ext cx="9319260" cy="257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5120014" y="1680518"/>
            <a:ext cx="7071986" cy="5177482"/>
          </a:xfrm>
          <a:custGeom>
            <a:avLst/>
            <a:gdLst>
              <a:gd name="connsiteX0" fmla="*/ 7071986 w 7071986"/>
              <a:gd name="connsiteY0" fmla="*/ 0 h 5177482"/>
              <a:gd name="connsiteX1" fmla="*/ 7071986 w 7071986"/>
              <a:gd name="connsiteY1" fmla="*/ 5177482 h 5177482"/>
              <a:gd name="connsiteX2" fmla="*/ 418101 w 7071986"/>
              <a:gd name="connsiteY2" fmla="*/ 5177482 h 5177482"/>
              <a:gd name="connsiteX3" fmla="*/ 364654 w 7071986"/>
              <a:gd name="connsiteY3" fmla="*/ 4968325 h 5177482"/>
              <a:gd name="connsiteX4" fmla="*/ 0 w 7071986"/>
              <a:gd name="connsiteY4" fmla="*/ 3541321 h 5177482"/>
              <a:gd name="connsiteX5" fmla="*/ 3728314 w 7071986"/>
              <a:gd name="connsiteY5" fmla="*/ 1575222 h 5177482"/>
              <a:gd name="connsiteX6" fmla="*/ 7065199 w 7071986"/>
              <a:gd name="connsiteY6" fmla="*/ 3119 h 5177482"/>
              <a:gd name="connsiteX7" fmla="*/ 7071986 w 7071986"/>
              <a:gd name="connsiteY7" fmla="*/ 0 h 51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1986" h="5177482">
                <a:moveTo>
                  <a:pt x="7071986" y="0"/>
                </a:moveTo>
                <a:lnTo>
                  <a:pt x="7071986" y="5177482"/>
                </a:lnTo>
                <a:lnTo>
                  <a:pt x="418101" y="5177482"/>
                </a:lnTo>
                <a:lnTo>
                  <a:pt x="364654" y="4968325"/>
                </a:lnTo>
                <a:cubicBezTo>
                  <a:pt x="0" y="3541321"/>
                  <a:pt x="0" y="3541321"/>
                  <a:pt x="0" y="3541321"/>
                </a:cubicBezTo>
                <a:cubicBezTo>
                  <a:pt x="1109586" y="2904634"/>
                  <a:pt x="2352357" y="2249268"/>
                  <a:pt x="3728314" y="1575222"/>
                </a:cubicBezTo>
                <a:cubicBezTo>
                  <a:pt x="4522805" y="1180753"/>
                  <a:pt x="6066379" y="462615"/>
                  <a:pt x="7065199" y="3119"/>
                </a:cubicBezTo>
                <a:lnTo>
                  <a:pt x="70719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856419" y="1375746"/>
            <a:ext cx="5927594" cy="4974907"/>
            <a:chOff x="5532556" y="1291077"/>
            <a:chExt cx="5927594" cy="49749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556" y="1291077"/>
              <a:ext cx="5927594" cy="49749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17920" y="5250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10%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39940" y="4488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00060" y="375666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30%</a:t>
              </a:r>
            </a:p>
          </p:txBody>
        </p:sp>
      </p:grp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4083602"/>
            <a:ext cx="4591062" cy="21704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7095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-19436" y="0"/>
            <a:ext cx="8471853" cy="6858000"/>
          </a:xfrm>
          <a:custGeom>
            <a:avLst/>
            <a:gdLst>
              <a:gd name="connsiteX0" fmla="*/ 0 w 8471853"/>
              <a:gd name="connsiteY0" fmla="*/ 0 h 6858000"/>
              <a:gd name="connsiteX1" fmla="*/ 4495269 w 8471853"/>
              <a:gd name="connsiteY1" fmla="*/ 851475 h 6858000"/>
              <a:gd name="connsiteX2" fmla="*/ 8471853 w 8471853"/>
              <a:gd name="connsiteY2" fmla="*/ 1803973 h 6858000"/>
              <a:gd name="connsiteX3" fmla="*/ 8471853 w 8471853"/>
              <a:gd name="connsiteY3" fmla="*/ 6626401 h 6858000"/>
              <a:gd name="connsiteX4" fmla="*/ 8471853 w 8471853"/>
              <a:gd name="connsiteY4" fmla="*/ 6858000 h 6858000"/>
              <a:gd name="connsiteX5" fmla="*/ 0 w 8471853"/>
              <a:gd name="connsiteY5" fmla="*/ 6858000 h 6858000"/>
              <a:gd name="connsiteX6" fmla="*/ 0 w 8471853"/>
              <a:gd name="connsiteY6" fmla="*/ 6823731 h 6858000"/>
              <a:gd name="connsiteX7" fmla="*/ 0 w 847185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1853" h="6858000">
                <a:moveTo>
                  <a:pt x="0" y="0"/>
                </a:moveTo>
                <a:cubicBezTo>
                  <a:pt x="115264" y="14432"/>
                  <a:pt x="3212965" y="577272"/>
                  <a:pt x="4495269" y="851475"/>
                </a:cubicBezTo>
                <a:cubicBezTo>
                  <a:pt x="5950468" y="1154543"/>
                  <a:pt x="7275996" y="1472042"/>
                  <a:pt x="8471853" y="1803973"/>
                </a:cubicBezTo>
                <a:cubicBezTo>
                  <a:pt x="8471853" y="1803973"/>
                  <a:pt x="8471853" y="1803973"/>
                  <a:pt x="8471853" y="6626401"/>
                </a:cubicBezTo>
                <a:lnTo>
                  <a:pt x="8471853" y="6858000"/>
                </a:lnTo>
                <a:lnTo>
                  <a:pt x="0" y="6858000"/>
                </a:lnTo>
                <a:lnTo>
                  <a:pt x="0" y="6823731"/>
                </a:lnTo>
                <a:cubicBezTo>
                  <a:pt x="0" y="5587721"/>
                  <a:pt x="0" y="350602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42" y="2946400"/>
            <a:ext cx="3512278" cy="315396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933768"/>
            <a:ext cx="9864476" cy="4791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524000"/>
            <a:ext cx="5701406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29800" y="1830614"/>
            <a:ext cx="1954212" cy="243658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9800" y="5899190"/>
            <a:ext cx="1954212" cy="55399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8454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 userDrawn="1"/>
        </p:nvSpPr>
        <p:spPr>
          <a:xfrm>
            <a:off x="2421624" y="4103226"/>
            <a:ext cx="9770376" cy="2754775"/>
          </a:xfrm>
          <a:custGeom>
            <a:avLst/>
            <a:gdLst>
              <a:gd name="connsiteX0" fmla="*/ 3514064 w 9770376"/>
              <a:gd name="connsiteY0" fmla="*/ 0 h 2754775"/>
              <a:gd name="connsiteX1" fmla="*/ 9770376 w 9770376"/>
              <a:gd name="connsiteY1" fmla="*/ 0 h 2754775"/>
              <a:gd name="connsiteX2" fmla="*/ 9770376 w 9770376"/>
              <a:gd name="connsiteY2" fmla="*/ 2754775 h 2754775"/>
              <a:gd name="connsiteX3" fmla="*/ 0 w 9770376"/>
              <a:gd name="connsiteY3" fmla="*/ 2754775 h 2754775"/>
              <a:gd name="connsiteX4" fmla="*/ 12200 w 9770376"/>
              <a:gd name="connsiteY4" fmla="*/ 2696642 h 2754775"/>
              <a:gd name="connsiteX5" fmla="*/ 3514064 w 9770376"/>
              <a:gd name="connsiteY5" fmla="*/ 0 h 275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0376" h="2754775">
                <a:moveTo>
                  <a:pt x="3514064" y="0"/>
                </a:moveTo>
                <a:cubicBezTo>
                  <a:pt x="3514064" y="0"/>
                  <a:pt x="3514064" y="0"/>
                  <a:pt x="9770376" y="0"/>
                </a:cubicBezTo>
                <a:lnTo>
                  <a:pt x="9770376" y="2754775"/>
                </a:lnTo>
                <a:lnTo>
                  <a:pt x="0" y="2754775"/>
                </a:lnTo>
                <a:lnTo>
                  <a:pt x="12200" y="2696642"/>
                </a:lnTo>
                <a:cubicBezTo>
                  <a:pt x="419422" y="1115950"/>
                  <a:pt x="1846958" y="0"/>
                  <a:pt x="3514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00" y="2397346"/>
            <a:ext cx="1447800" cy="142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3940" y="2397346"/>
            <a:ext cx="1219200" cy="1427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7389" y="2472545"/>
            <a:ext cx="1135766" cy="1231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5232" y="2397346"/>
            <a:ext cx="1092708" cy="1427349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5404518" y="3855720"/>
            <a:ext cx="737292" cy="517956"/>
            <a:chOff x="4724400" y="3918586"/>
            <a:chExt cx="861243" cy="60503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7192678" y="3855720"/>
            <a:ext cx="737292" cy="517956"/>
            <a:chOff x="4724400" y="3918586"/>
            <a:chExt cx="861243" cy="6050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9011318" y="3855720"/>
            <a:ext cx="737292" cy="517956"/>
            <a:chOff x="4724400" y="3918586"/>
            <a:chExt cx="861243" cy="6050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0657238" y="3855720"/>
            <a:ext cx="737292" cy="517956"/>
            <a:chOff x="4724400" y="3918586"/>
            <a:chExt cx="861243" cy="6050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0522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554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0586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0890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8148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5400000">
            <a:off x="11885731" y="885110"/>
            <a:ext cx="1723717" cy="344332"/>
            <a:chOff x="12496801" y="706628"/>
            <a:chExt cx="2975350" cy="594360"/>
          </a:xfrm>
        </p:grpSpPr>
        <p:sp>
          <p:nvSpPr>
            <p:cNvPr id="5" name="Rectangle 4"/>
            <p:cNvSpPr/>
            <p:nvPr userDrawn="1"/>
          </p:nvSpPr>
          <p:spPr>
            <a:xfrm>
              <a:off x="12496801" y="706628"/>
              <a:ext cx="595070" cy="594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3091871" y="706628"/>
              <a:ext cx="595070" cy="5943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686941" y="706628"/>
              <a:ext cx="595070" cy="5943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4282011" y="706628"/>
              <a:ext cx="595070" cy="594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877081" y="706628"/>
              <a:ext cx="595070" cy="5943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26" name="Rectangle 25"/>
          <p:cNvSpPr/>
          <p:nvPr userDrawn="1"/>
        </p:nvSpPr>
        <p:spPr>
          <a:xfrm rot="16200000">
            <a:off x="11722550" y="4349305"/>
            <a:ext cx="1394613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2"/>
                </a:solidFill>
              </a:rPr>
              <a:t>Infographic Palette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575423" y="2015626"/>
            <a:ext cx="347472" cy="4821246"/>
            <a:chOff x="12575423" y="2604463"/>
            <a:chExt cx="347472" cy="482124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2575423" y="2604463"/>
              <a:ext cx="347472" cy="347472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575423" y="2951375"/>
              <a:ext cx="347472" cy="347472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2575423" y="4334164"/>
              <a:ext cx="347472" cy="347472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575423" y="5710816"/>
              <a:ext cx="347472" cy="347472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575423" y="6048324"/>
              <a:ext cx="347472" cy="347472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2575423" y="7078237"/>
              <a:ext cx="347472" cy="347472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5423" y="6735214"/>
              <a:ext cx="347472" cy="347472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2575423" y="6391347"/>
              <a:ext cx="347472" cy="347472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2575423" y="4679467"/>
              <a:ext cx="347472" cy="347472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2575423" y="5022490"/>
              <a:ext cx="347472" cy="347472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2575423" y="5367793"/>
              <a:ext cx="347472" cy="347472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2575423" y="3298847"/>
              <a:ext cx="347472" cy="347472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5423" y="3644150"/>
              <a:ext cx="347472" cy="347472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2575423" y="3987173"/>
              <a:ext cx="347472" cy="347472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60" name="Rectangle 59"/>
          <p:cNvSpPr/>
          <p:nvPr userDrawn="1"/>
        </p:nvSpPr>
        <p:spPr>
          <a:xfrm rot="16200000">
            <a:off x="12134522" y="931087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6B891F87-FC12-4886-BFFF-3650CBF749D7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4" r:id="rId2"/>
    <p:sldLayoutId id="2147483735" r:id="rId3"/>
    <p:sldLayoutId id="2147483786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34" r:id="rId10"/>
    <p:sldLayoutId id="2147483828" r:id="rId11"/>
    <p:sldLayoutId id="2147483829" r:id="rId12"/>
    <p:sldLayoutId id="2147483830" r:id="rId13"/>
    <p:sldLayoutId id="2147483835" r:id="rId14"/>
    <p:sldLayoutId id="2147483739" r:id="rId15"/>
    <p:sldLayoutId id="2147483879" r:id="rId16"/>
    <p:sldLayoutId id="2147483880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AE30AD3-7924-40B9-9A1E-6656E5AA30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178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CD4C134-3306-4134-A470-23BD6D9F871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78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hf sldNum="0" hdr="0" ft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60BA68F-C069-4DD4-AD7B-A5C154831E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  <p:sldLayoutId id="2147483836" r:id="rId5"/>
    <p:sldLayoutId id="2147483881" r:id="rId6"/>
    <p:sldLayoutId id="2147483889" r:id="rId7"/>
    <p:sldLayoutId id="214748389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4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6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ybinder.org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towardsdatascience.com/understanding-auc-roc-curve-68b2303cc9c5" TargetMode="Externa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Python and introduction to  neural nets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57C33-C607-4F39-94FD-853E5F7CD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And a little bit of history</a:t>
            </a:r>
          </a:p>
        </p:txBody>
      </p:sp>
    </p:spTree>
    <p:extLst>
      <p:ext uri="{BB962C8B-B14F-4D97-AF65-F5344CB8AC3E}">
        <p14:creationId xmlns:p14="http://schemas.microsoft.com/office/powerpoint/2010/main" val="161634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intelligence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94B39FA-EE4C-4114-B495-71207AAC3ED8}"/>
              </a:ext>
            </a:extLst>
          </p:cNvPr>
          <p:cNvSpPr txBox="1">
            <a:spLocks/>
          </p:cNvSpPr>
          <p:nvPr/>
        </p:nvSpPr>
        <p:spPr>
          <a:xfrm>
            <a:off x="407988" y="3428999"/>
            <a:ext cx="5471988" cy="16983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Computers vs Humans</a:t>
            </a:r>
          </a:p>
        </p:txBody>
      </p:sp>
    </p:spTree>
    <p:extLst>
      <p:ext uri="{BB962C8B-B14F-4D97-AF65-F5344CB8AC3E}">
        <p14:creationId xmlns:p14="http://schemas.microsoft.com/office/powerpoint/2010/main" val="173362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>
                <a:solidFill>
                  <a:srgbClr val="FFFFFF"/>
                </a:solidFill>
              </a:rPr>
              <a:t>learn</a:t>
            </a:r>
            <a:endParaRPr lang="en-US" altLang="sv-SE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0" descr="https://upload.wikimedia.org/wikipedia/commons/thumb/1/1c/Convertible_Mercedes_Car_Driving_On_A_Highway.jpg/300px-Convertible_Mercedes_Car_Driving_On_A_Highway.jpg">
            <a:extLst>
              <a:ext uri="{FF2B5EF4-FFF2-40B4-BE49-F238E27FC236}">
                <a16:creationId xmlns:a16="http://schemas.microsoft.com/office/drawing/2014/main" id="{37F03B5A-DCDF-48A1-956F-491B94AA1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581"/>
          <a:stretch/>
        </p:blipFill>
        <p:spPr bwMode="auto">
          <a:xfrm>
            <a:off x="317635" y="321733"/>
            <a:ext cx="4151681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upload.wikimedia.org/wikipedia/commons/thumb/6/6e/Child-Messy-8207.jpg/220px-Child-Messy-8207.jpg">
            <a:extLst>
              <a:ext uri="{FF2B5EF4-FFF2-40B4-BE49-F238E27FC236}">
                <a16:creationId xmlns:a16="http://schemas.microsoft.com/office/drawing/2014/main" id="{070B6A5F-E7D4-4FBE-8664-A6807DDAC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-1" b="36266"/>
          <a:stretch/>
        </p:blipFill>
        <p:spPr bwMode="auto">
          <a:xfrm>
            <a:off x="4638955" y="3548430"/>
            <a:ext cx="3539976" cy="2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upload.wikimedia.org/wikipedia/commons/thumb/e/e6/BFRB.Ribbbon.jpg/320px-BFRB.Ribbbon.jpg">
            <a:extLst>
              <a:ext uri="{FF2B5EF4-FFF2-40B4-BE49-F238E27FC236}">
                <a16:creationId xmlns:a16="http://schemas.microsoft.com/office/drawing/2014/main" id="{DF0F7954-EA77-4E2C-9B1B-B6EF457B4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b="4055"/>
          <a:stretch/>
        </p:blipFill>
        <p:spPr bwMode="auto">
          <a:xfrm>
            <a:off x="9015325" y="3356992"/>
            <a:ext cx="2194560" cy="32784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6" descr="https://upload.wikimedia.org/wikipedia/commons/thumb/7/75/Br%C3%A4nnbollsyran_2013_-_Lagen_tr%C3%A4nar.JPG/250px-Br%C3%A4nnbollsyran_2013_-_Lagen_tr%C3%A4nar.JPG">
            <a:extLst>
              <a:ext uri="{FF2B5EF4-FFF2-40B4-BE49-F238E27FC236}">
                <a16:creationId xmlns:a16="http://schemas.microsoft.com/office/drawing/2014/main" id="{D327D18E-82E4-419C-9C23-418FB761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7946" b="1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BDD40FB-F313-40FB-A0D9-BF63206A91F5}"/>
              </a:ext>
            </a:extLst>
          </p:cNvPr>
          <p:cNvSpPr txBox="1">
            <a:spLocks noChangeArrowheads="1"/>
          </p:cNvSpPr>
          <p:nvPr/>
        </p:nvSpPr>
        <p:spPr>
          <a:xfrm>
            <a:off x="5021821" y="725930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800" dirty="0"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dirty="0">
                <a:latin typeface="+mj-lt"/>
                <a:ea typeface="+mj-ea"/>
                <a:cs typeface="+mj-cs"/>
              </a:rPr>
            </a:br>
            <a:r>
              <a:rPr lang="en-US" altLang="sv-SE" sz="2400" dirty="0"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/>
              <a:t>learn</a:t>
            </a:r>
            <a:endParaRPr lang="en-US" altLang="sv-SE" sz="2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243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 descr="https://upload.wikimedia.org/wikipedia/commons/7/77/Martian_face_viking_cropped.jpg">
            <a:extLst>
              <a:ext uri="{FF2B5EF4-FFF2-40B4-BE49-F238E27FC236}">
                <a16:creationId xmlns:a16="http://schemas.microsoft.com/office/drawing/2014/main" id="{3008C10F-FA19-4C58-BDA0-C81499CD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4188" y="346167"/>
            <a:ext cx="1815938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upload.wikimedia.org/wikipedia/commons/thumb/1/18/ECG_pacemaker_syndrome.svg/1024px-ECG_pacemaker_syndrome.svg.png">
            <a:extLst>
              <a:ext uri="{FF2B5EF4-FFF2-40B4-BE49-F238E27FC236}">
                <a16:creationId xmlns:a16="http://schemas.microsoft.com/office/drawing/2014/main" id="{4728A466-25FA-4F70-8E5E-28DB7F71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r="14294" b="-3"/>
          <a:stretch/>
        </p:blipFill>
        <p:spPr bwMode="auto">
          <a:xfrm>
            <a:off x="5121910" y="858144"/>
            <a:ext cx="1835245" cy="154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04245-9457-4B24-85C9-4B187B19C4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57" t="-130174" r="-6579" b="-101534"/>
          <a:stretch/>
        </p:blipFill>
        <p:spPr>
          <a:xfrm>
            <a:off x="7968208" y="131162"/>
            <a:ext cx="3368292" cy="30019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66" name="Picture 2" descr="https://upload.wikimedia.org/wikipedia/commons/thumb/3/3b/SteacieLibrary.jpg/1024px-SteacieLibrary.jpg">
            <a:extLst>
              <a:ext uri="{FF2B5EF4-FFF2-40B4-BE49-F238E27FC236}">
                <a16:creationId xmlns:a16="http://schemas.microsoft.com/office/drawing/2014/main" id="{E8CB5455-9674-4D2E-AB40-4E6D65220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r="4018" b="3"/>
          <a:stretch/>
        </p:blipFill>
        <p:spPr bwMode="auto">
          <a:xfrm>
            <a:off x="1091405" y="2639045"/>
            <a:ext cx="1881502" cy="15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ttps://upload.wikimedia.org/wikipedia/commons/thumb/5/57/Treble_a.svg/250px-Treble_a.svg.png">
            <a:extLst>
              <a:ext uri="{FF2B5EF4-FFF2-40B4-BE49-F238E27FC236}">
                <a16:creationId xmlns:a16="http://schemas.microsoft.com/office/drawing/2014/main" id="{ACD5EF61-B4AD-45C9-BD04-DA1C07FD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944" y="4940061"/>
            <a:ext cx="2569259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8208" y="2916520"/>
            <a:ext cx="4007482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800" kern="1200" dirty="0">
                <a:latin typeface="+mj-lt"/>
                <a:ea typeface="+mj-ea"/>
                <a:cs typeface="+mj-cs"/>
              </a:rPr>
              <a:t>Intelligence</a:t>
            </a:r>
            <a:r>
              <a:rPr lang="en-US" altLang="sv-SE" kern="1200" dirty="0">
                <a:latin typeface="+mj-lt"/>
                <a:ea typeface="+mj-ea"/>
                <a:cs typeface="+mj-cs"/>
              </a:rPr>
              <a:t> </a:t>
            </a:r>
            <a:br>
              <a:rPr lang="en-US" altLang="sv-SE" kern="1200" dirty="0"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latin typeface="+mj-lt"/>
                <a:ea typeface="+mj-ea"/>
                <a:cs typeface="+mj-cs"/>
              </a:rPr>
              <a:t>Processing information</a:t>
            </a:r>
          </a:p>
        </p:txBody>
      </p:sp>
      <p:pic>
        <p:nvPicPr>
          <p:cNvPr id="11270" name="Picture 6" descr="File:Mayors of Chatham Borough, New Jersey from 1897 to 1975.png">
            <a:extLst>
              <a:ext uri="{FF2B5EF4-FFF2-40B4-BE49-F238E27FC236}">
                <a16:creationId xmlns:a16="http://schemas.microsoft.com/office/drawing/2014/main" id="{0807DF6C-8B69-4CE2-A7BA-D1DC5B6CF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4" r="2" b="12746"/>
          <a:stretch/>
        </p:blipFill>
        <p:spPr bwMode="auto">
          <a:xfrm>
            <a:off x="4449829" y="3417570"/>
            <a:ext cx="3179408" cy="23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2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AE2E1AE6-D787-44CA-8FFC-B7B5F6D9A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0501"/>
            <a:ext cx="8229600" cy="1312863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000"/>
              <a:t>For what kinds of task is pattern recognition important?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702AC6D-0AB7-4836-8C8A-D36045BC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4038600" cy="4525963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Computer vision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Electronic “noses”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ECG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Biometrics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Face recognition</a:t>
            </a:r>
          </a:p>
          <a:p>
            <a:pPr lvl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Fingerprint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Handwriting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OCR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2093998-AD2F-4773-8DF0-966623F70303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>
          <a:xfrm>
            <a:off x="6172200" y="1600201"/>
            <a:ext cx="4038600" cy="4525963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Speech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Security systems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Forensics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Fault detection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Seismic analysis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Friend/foe recognition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Signal processing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Neural nets</a:t>
            </a:r>
          </a:p>
          <a:p>
            <a:r>
              <a:rPr lang="en-US" sz="1600" dirty="0"/>
              <a:t>Model of the brain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673196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Background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7EDFF6E-B1A2-45CF-8C64-EF0AF5D77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Why we don’t simply simulate humain’s brain ?</a:t>
            </a:r>
          </a:p>
          <a:p>
            <a:pPr lvl="1"/>
            <a:r>
              <a:rPr lang="sv-SE" altLang="sv-SE" dirty="0"/>
              <a:t>Car crash simulations</a:t>
            </a:r>
          </a:p>
          <a:p>
            <a:pPr lvl="1"/>
            <a:r>
              <a:rPr lang="sv-SE" altLang="sv-SE" dirty="0"/>
              <a:t>Aerodynamics of windmills</a:t>
            </a:r>
          </a:p>
          <a:p>
            <a:pPr lvl="1"/>
            <a:r>
              <a:rPr lang="sv-SE" altLang="sv-SE" dirty="0"/>
              <a:t>No governing equations</a:t>
            </a:r>
          </a:p>
          <a:p>
            <a:pPr lvl="1"/>
            <a:r>
              <a:rPr lang="sv-SE" altLang="sv-SE" dirty="0"/>
              <a:t>Does not really know how it works, but got a model.</a:t>
            </a:r>
          </a:p>
        </p:txBody>
      </p:sp>
    </p:spTree>
    <p:extLst>
      <p:ext uri="{BB962C8B-B14F-4D97-AF65-F5344CB8AC3E}">
        <p14:creationId xmlns:p14="http://schemas.microsoft.com/office/powerpoint/2010/main" val="1148297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yramidal hippocampal neuron 40x.jpg">
            <a:extLst>
              <a:ext uri="{FF2B5EF4-FFF2-40B4-BE49-F238E27FC236}">
                <a16:creationId xmlns:a16="http://schemas.microsoft.com/office/drawing/2014/main" id="{6317F3CD-379D-4273-ADB3-C3F4513C8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9" r="-3" b="955"/>
          <a:stretch/>
        </p:blipFill>
        <p:spPr bwMode="auto">
          <a:xfrm>
            <a:off x="321730" y="321732"/>
            <a:ext cx="5728548" cy="30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b/bd/Neuron.jpg">
            <a:extLst>
              <a:ext uri="{FF2B5EF4-FFF2-40B4-BE49-F238E27FC236}">
                <a16:creationId xmlns:a16="http://schemas.microsoft.com/office/drawing/2014/main" id="{473A2A65-3A3A-4BCD-8E12-51D5F9632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-3" b="4507"/>
          <a:stretch/>
        </p:blipFill>
        <p:spPr bwMode="auto">
          <a:xfrm>
            <a:off x="321730" y="3489158"/>
            <a:ext cx="5728548" cy="30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All-or-none law en.svg">
            <a:extLst>
              <a:ext uri="{FF2B5EF4-FFF2-40B4-BE49-F238E27FC236}">
                <a16:creationId xmlns:a16="http://schemas.microsoft.com/office/drawing/2014/main" id="{5191D418-17BE-47E7-BF11-FAD983866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" r="10092" b="2"/>
          <a:stretch/>
        </p:blipFill>
        <p:spPr bwMode="auto">
          <a:xfrm>
            <a:off x="6141723" y="321732"/>
            <a:ext cx="572854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673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9563" y="30095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Perceptron</a:t>
            </a:r>
          </a:p>
        </p:txBody>
      </p:sp>
      <p:sp>
        <p:nvSpPr>
          <p:cNvPr id="48131" name="Oval 2">
            <a:extLst>
              <a:ext uri="{FF2B5EF4-FFF2-40B4-BE49-F238E27FC236}">
                <a16:creationId xmlns:a16="http://schemas.microsoft.com/office/drawing/2014/main" id="{65CBEA25-4ECC-495E-9521-ABABF0C88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3252788"/>
            <a:ext cx="1524000" cy="1447800"/>
          </a:xfrm>
          <a:prstGeom prst="ellips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sv-SE" altLang="sv-SE" sz="1800">
              <a:solidFill>
                <a:schemeClr val="bg1"/>
              </a:solidFill>
            </a:endParaRPr>
          </a:p>
        </p:txBody>
      </p:sp>
      <p:sp>
        <p:nvSpPr>
          <p:cNvPr id="48132" name="Line 3">
            <a:extLst>
              <a:ext uri="{FF2B5EF4-FFF2-40B4-BE49-F238E27FC236}">
                <a16:creationId xmlns:a16="http://schemas.microsoft.com/office/drawing/2014/main" id="{DAF9A5F3-40D8-4BA3-ACC3-87BF5E5C3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8413" y="3252788"/>
            <a:ext cx="1066800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3" name="Line 4">
            <a:extLst>
              <a:ext uri="{FF2B5EF4-FFF2-40B4-BE49-F238E27FC236}">
                <a16:creationId xmlns:a16="http://schemas.microsoft.com/office/drawing/2014/main" id="{0B4D6137-138C-4600-BDBE-116CBB575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2213" y="3938589"/>
            <a:ext cx="11430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61759923-6077-4116-9855-A7680FD0EE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4613" y="4470401"/>
            <a:ext cx="1219200" cy="6127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5" name="Line 6">
            <a:extLst>
              <a:ext uri="{FF2B5EF4-FFF2-40B4-BE49-F238E27FC236}">
                <a16:creationId xmlns:a16="http://schemas.microsoft.com/office/drawing/2014/main" id="{6963FB36-9625-48F0-A3A2-B92CF77DD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5614" y="4167188"/>
            <a:ext cx="1587" cy="533400"/>
          </a:xfrm>
          <a:prstGeom prst="line">
            <a:avLst/>
          </a:prstGeom>
          <a:noFill/>
          <a:ln w="9360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6" name="Text Box 7">
            <a:extLst>
              <a:ext uri="{FF2B5EF4-FFF2-40B4-BE49-F238E27FC236}">
                <a16:creationId xmlns:a16="http://schemas.microsoft.com/office/drawing/2014/main" id="{72DB5F15-86B1-4418-B599-4481199DF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6" y="3903664"/>
            <a:ext cx="942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>
                <a:latin typeface="Times New Roman" panose="02020603050405020304" pitchFamily="18" charset="0"/>
              </a:rPr>
              <a:t>Inputs</a:t>
            </a:r>
          </a:p>
        </p:txBody>
      </p:sp>
      <p:sp>
        <p:nvSpPr>
          <p:cNvPr id="48137" name="Line 8">
            <a:extLst>
              <a:ext uri="{FF2B5EF4-FFF2-40B4-BE49-F238E27FC236}">
                <a16:creationId xmlns:a16="http://schemas.microsoft.com/office/drawing/2014/main" id="{AA8A51D3-3424-4E64-9290-9CF882F88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7214" y="3252788"/>
            <a:ext cx="1587" cy="1447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39" name="Text Box 10">
            <a:extLst>
              <a:ext uri="{FF2B5EF4-FFF2-40B4-BE49-F238E27FC236}">
                <a16:creationId xmlns:a16="http://schemas.microsoft.com/office/drawing/2014/main" id="{3E0A0611-554E-484A-8CAB-85A673003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1" y="3709989"/>
            <a:ext cx="333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GB" altLang="sv-SE" sz="2400">
                <a:latin typeface="Symbol" panose="05050102010706020507" pitchFamily="18" charset="2"/>
              </a:rPr>
              <a:t></a:t>
            </a:r>
          </a:p>
        </p:txBody>
      </p:sp>
      <p:sp>
        <p:nvSpPr>
          <p:cNvPr id="48140" name="Text Box 11">
            <a:extLst>
              <a:ext uri="{FF2B5EF4-FFF2-40B4-BE49-F238E27FC236}">
                <a16:creationId xmlns:a16="http://schemas.microsoft.com/office/drawing/2014/main" id="{D1862F57-6C0F-4D53-9838-7FA36CD89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2989263"/>
            <a:ext cx="4895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8141" name="Text Box 12">
            <a:extLst>
              <a:ext uri="{FF2B5EF4-FFF2-40B4-BE49-F238E27FC236}">
                <a16:creationId xmlns:a16="http://schemas.microsoft.com/office/drawing/2014/main" id="{0B12C269-AB9E-4642-95D3-85A1FAA38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3481388"/>
            <a:ext cx="4895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8142" name="Text Box 13">
            <a:extLst>
              <a:ext uri="{FF2B5EF4-FFF2-40B4-BE49-F238E27FC236}">
                <a16:creationId xmlns:a16="http://schemas.microsoft.com/office/drawing/2014/main" id="{C2344C7A-38D4-4515-947C-807E76D37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363" y="4700588"/>
            <a:ext cx="44465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>
                <a:latin typeface="Times New Roman" panose="02020603050405020304" pitchFamily="18" charset="0"/>
              </a:rPr>
              <a:t>w</a:t>
            </a:r>
            <a:r>
              <a:rPr lang="en-GB" altLang="sv-SE" sz="2400" i="1" baseline="-25000"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48143" name="Line 14">
            <a:extLst>
              <a:ext uri="{FF2B5EF4-FFF2-40B4-BE49-F238E27FC236}">
                <a16:creationId xmlns:a16="http://schemas.microsoft.com/office/drawing/2014/main" id="{7A3A9F2D-317E-431D-9586-2FFF01AEF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9213" y="3938589"/>
            <a:ext cx="10668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44" name="Text Box 15">
            <a:extLst>
              <a:ext uri="{FF2B5EF4-FFF2-40B4-BE49-F238E27FC236}">
                <a16:creationId xmlns:a16="http://schemas.microsoft.com/office/drawing/2014/main" id="{E258C87C-A803-47B7-AF56-451A5C4F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326" y="3675064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dirty="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48145" name="Text Box 16">
            <a:extLst>
              <a:ext uri="{FF2B5EF4-FFF2-40B4-BE49-F238E27FC236}">
                <a16:creationId xmlns:a16="http://schemas.microsoft.com/office/drawing/2014/main" id="{A537E5EE-E14B-4D9F-B282-75D34B705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5270500"/>
            <a:ext cx="1534692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weighted</a:t>
            </a:r>
          </a:p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connections</a:t>
            </a:r>
          </a:p>
        </p:txBody>
      </p:sp>
      <p:sp>
        <p:nvSpPr>
          <p:cNvPr id="48146" name="Line 17">
            <a:extLst>
              <a:ext uri="{FF2B5EF4-FFF2-40B4-BE49-F238E27FC236}">
                <a16:creationId xmlns:a16="http://schemas.microsoft.com/office/drawing/2014/main" id="{3ADD8F05-5B86-4AAB-81D8-42FFA8A939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6626" y="2719388"/>
            <a:ext cx="1146175" cy="1066800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48149" name="Text Box 20">
            <a:extLst>
              <a:ext uri="{FF2B5EF4-FFF2-40B4-BE49-F238E27FC236}">
                <a16:creationId xmlns:a16="http://schemas.microsoft.com/office/drawing/2014/main" id="{7C799467-2176-4436-969A-E21517AD4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051" y="2205038"/>
            <a:ext cx="199796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Arial Narrow" panose="020B0606020202030204" pitchFamily="34" charset="0"/>
              <a:buNone/>
            </a:pPr>
            <a:r>
              <a:rPr lang="en-GB" altLang="sv-SE" sz="2400">
                <a:latin typeface="Arial Narrow" panose="020B0606020202030204" pitchFamily="34" charset="0"/>
              </a:rPr>
              <a:t>transfer function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96942FFF-C7E1-4FD4-8162-1120625F3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706" y="2889038"/>
            <a:ext cx="42060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F8329339-2C3A-4F21-8CDA-A4373EFDF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3670005"/>
            <a:ext cx="42060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E218FEC7-6752-4559-8FCD-620A12CDE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1952" y="4806654"/>
            <a:ext cx="37572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 err="1">
                <a:latin typeface="Times New Roman" panose="02020603050405020304" pitchFamily="18" charset="0"/>
              </a:rPr>
              <a:t>x</a:t>
            </a:r>
            <a:r>
              <a:rPr lang="en-GB" altLang="sv-SE" sz="2400" i="1" baseline="-25000" dirty="0" err="1">
                <a:latin typeface="Times New Roman" panose="02020603050405020304" pitchFamily="18" charset="0"/>
              </a:rPr>
              <a:t>j</a:t>
            </a:r>
            <a:endParaRPr lang="en-GB" altLang="sv-SE" sz="2400" i="1" baseline="-250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2396B1-234C-47EB-8B26-60F7E7E2896D}"/>
                  </a:ext>
                </a:extLst>
              </p:cNvPr>
              <p:cNvSpPr txBox="1"/>
              <p:nvPr/>
            </p:nvSpPr>
            <p:spPr>
              <a:xfrm>
                <a:off x="8539163" y="2616584"/>
                <a:ext cx="3855221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dirty="0"/>
                  <a:t>y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≥ 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nary>
                          </m:e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nary>
                              <m:naryPr>
                                <m:chr m:val="∑"/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sv-S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2396B1-234C-47EB-8B26-60F7E7E2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163" y="2616584"/>
                <a:ext cx="3855221" cy="719428"/>
              </a:xfrm>
              <a:prstGeom prst="rect">
                <a:avLst/>
              </a:prstGeom>
              <a:blipFill>
                <a:blip r:embed="rId3"/>
                <a:stretch>
                  <a:fillRect l="-379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560CC1A-ADF5-4814-A4FF-7B64D7E44EC7}"/>
              </a:ext>
            </a:extLst>
          </p:cNvPr>
          <p:cNvCxnSpPr>
            <a:cxnSpLocks/>
          </p:cNvCxnSpPr>
          <p:nvPr/>
        </p:nvCxnSpPr>
        <p:spPr>
          <a:xfrm flipV="1">
            <a:off x="8214102" y="5083176"/>
            <a:ext cx="2681206" cy="102050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C0E1F-1FE0-4B09-B568-F5A8E27B8507}"/>
                  </a:ext>
                </a:extLst>
              </p:cNvPr>
              <p:cNvSpPr/>
              <p:nvPr/>
            </p:nvSpPr>
            <p:spPr>
              <a:xfrm>
                <a:off x="5102738" y="3547071"/>
                <a:ext cx="471539" cy="967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C0E1F-1FE0-4B09-B568-F5A8E27B8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38" y="3547071"/>
                <a:ext cx="471539" cy="9679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Neural Network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47D7CA-2B8B-45B1-A924-92005181165D}"/>
              </a:ext>
            </a:extLst>
          </p:cNvPr>
          <p:cNvSpPr/>
          <p:nvPr/>
        </p:nvSpPr>
        <p:spPr>
          <a:xfrm>
            <a:off x="605721" y="2165668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C6C83C-1F20-4E43-A150-52E3DBAADD90}"/>
              </a:ext>
            </a:extLst>
          </p:cNvPr>
          <p:cNvSpPr/>
          <p:nvPr/>
        </p:nvSpPr>
        <p:spPr>
          <a:xfrm>
            <a:off x="628968" y="3528226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0B526E-409A-4C00-85C0-F79BEF55F87A}"/>
              </a:ext>
            </a:extLst>
          </p:cNvPr>
          <p:cNvSpPr/>
          <p:nvPr/>
        </p:nvSpPr>
        <p:spPr>
          <a:xfrm>
            <a:off x="605721" y="4890785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970472-B3E5-484E-84FA-B7345D8957D6}"/>
              </a:ext>
            </a:extLst>
          </p:cNvPr>
          <p:cNvSpPr/>
          <p:nvPr/>
        </p:nvSpPr>
        <p:spPr>
          <a:xfrm>
            <a:off x="4507423" y="166612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18304E-37AA-4EE2-A04A-F198A7C8FC36}"/>
              </a:ext>
            </a:extLst>
          </p:cNvPr>
          <p:cNvSpPr/>
          <p:nvPr/>
        </p:nvSpPr>
        <p:spPr>
          <a:xfrm>
            <a:off x="4507423" y="266493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03339C-C3B5-4E26-9B84-5CB6D7EB4783}"/>
              </a:ext>
            </a:extLst>
          </p:cNvPr>
          <p:cNvSpPr/>
          <p:nvPr/>
        </p:nvSpPr>
        <p:spPr>
          <a:xfrm>
            <a:off x="4507423" y="365858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AB4217-395F-4E03-A3E9-35CB92DFCFA4}"/>
              </a:ext>
            </a:extLst>
          </p:cNvPr>
          <p:cNvSpPr/>
          <p:nvPr/>
        </p:nvSpPr>
        <p:spPr>
          <a:xfrm>
            <a:off x="4507423" y="465739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5A8FE9-8D69-4E25-86DC-3D730D5E90CB}"/>
              </a:ext>
            </a:extLst>
          </p:cNvPr>
          <p:cNvSpPr/>
          <p:nvPr/>
        </p:nvSpPr>
        <p:spPr>
          <a:xfrm>
            <a:off x="4507423" y="5651032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D61348-41C4-44A9-8466-018F7E42506E}"/>
              </a:ext>
            </a:extLst>
          </p:cNvPr>
          <p:cNvSpPr/>
          <p:nvPr/>
        </p:nvSpPr>
        <p:spPr>
          <a:xfrm>
            <a:off x="8202389" y="2861882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69B9B5-16EE-418C-8FC7-2B251A7D30FA}"/>
              </a:ext>
            </a:extLst>
          </p:cNvPr>
          <p:cNvSpPr/>
          <p:nvPr/>
        </p:nvSpPr>
        <p:spPr>
          <a:xfrm>
            <a:off x="8179142" y="4224441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896A33-5D55-4B3D-BC58-413B165D3327}"/>
              </a:ext>
            </a:extLst>
          </p:cNvPr>
          <p:cNvCxnSpPr>
            <a:cxnSpLocks/>
            <a:stCxn id="2" idx="6"/>
            <a:endCxn id="29" idx="2"/>
          </p:cNvCxnSpPr>
          <p:nvPr/>
        </p:nvCxnSpPr>
        <p:spPr>
          <a:xfrm flipV="1">
            <a:off x="1365138" y="2030338"/>
            <a:ext cx="3142285" cy="4995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567506-7C68-4F17-B3EA-DF8400A2C5AD}"/>
              </a:ext>
            </a:extLst>
          </p:cNvPr>
          <p:cNvCxnSpPr>
            <a:cxnSpLocks/>
            <a:stCxn id="2" idx="6"/>
            <a:endCxn id="30" idx="2"/>
          </p:cNvCxnSpPr>
          <p:nvPr/>
        </p:nvCxnSpPr>
        <p:spPr>
          <a:xfrm>
            <a:off x="1365138" y="2529878"/>
            <a:ext cx="3142285" cy="4992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8E69CC-1F43-4771-81D3-5F512BE0D337}"/>
              </a:ext>
            </a:extLst>
          </p:cNvPr>
          <p:cNvCxnSpPr>
            <a:cxnSpLocks/>
            <a:stCxn id="2" idx="6"/>
            <a:endCxn id="31" idx="2"/>
          </p:cNvCxnSpPr>
          <p:nvPr/>
        </p:nvCxnSpPr>
        <p:spPr>
          <a:xfrm>
            <a:off x="1365138" y="2529878"/>
            <a:ext cx="3142285" cy="149291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341A5D-AEE6-42BF-A593-DD07730C8928}"/>
              </a:ext>
            </a:extLst>
          </p:cNvPr>
          <p:cNvCxnSpPr>
            <a:cxnSpLocks/>
            <a:stCxn id="2" idx="6"/>
            <a:endCxn id="32" idx="2"/>
          </p:cNvCxnSpPr>
          <p:nvPr/>
        </p:nvCxnSpPr>
        <p:spPr>
          <a:xfrm>
            <a:off x="1365138" y="2529878"/>
            <a:ext cx="3142285" cy="2491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9E84B-A764-474E-BEC8-2629C691A3F9}"/>
              </a:ext>
            </a:extLst>
          </p:cNvPr>
          <p:cNvCxnSpPr>
            <a:cxnSpLocks/>
            <a:stCxn id="2" idx="6"/>
            <a:endCxn id="33" idx="2"/>
          </p:cNvCxnSpPr>
          <p:nvPr/>
        </p:nvCxnSpPr>
        <p:spPr>
          <a:xfrm>
            <a:off x="1365138" y="2529878"/>
            <a:ext cx="3142285" cy="3485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BA14E4-DBDC-4243-9A32-C3A126A93AF6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1388385" y="3029148"/>
            <a:ext cx="3119038" cy="863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F37C18-3CE4-4B51-9574-FD1453C06EEB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1388385" y="3892436"/>
            <a:ext cx="3119038" cy="1303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148698-BD7B-4E2F-B7CB-07491AF0F94E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1388385" y="3892436"/>
            <a:ext cx="3119038" cy="11291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7E0C1DA-BF39-4464-8CF9-9FA4F2D6C656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>
            <a:off x="1388385" y="3892436"/>
            <a:ext cx="3119038" cy="212280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61D9C-1C6A-4EBD-813A-3E1D1BC6226F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 flipV="1">
            <a:off x="1388385" y="2030338"/>
            <a:ext cx="3119038" cy="18620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59ADA-D907-47D0-BA86-A23579134357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1365138" y="2030338"/>
            <a:ext cx="3142285" cy="32246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5ED1712-14ED-45EF-87E7-DFD6842F823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365138" y="3029148"/>
            <a:ext cx="3142285" cy="22258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19461-F782-49DB-B115-C6DE0105D249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1365138" y="4022790"/>
            <a:ext cx="3142285" cy="123220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7EC24D6-DAF6-452E-8D10-7BB0258472DA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65138" y="5021600"/>
            <a:ext cx="3142285" cy="2333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38DD7-0181-48A0-88C8-E4A3DC9D5D7B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>
            <a:off x="1365138" y="5254995"/>
            <a:ext cx="3142285" cy="7602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EF7900-5330-4421-AF51-153CFA24842E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5266840" y="3226092"/>
            <a:ext cx="2935549" cy="1795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4E56F4-BD1D-4A44-8DCF-61804FB9334C}"/>
              </a:ext>
            </a:extLst>
          </p:cNvPr>
          <p:cNvCxnSpPr>
            <a:cxnSpLocks/>
            <a:stCxn id="29" idx="6"/>
            <a:endCxn id="35" idx="2"/>
          </p:cNvCxnSpPr>
          <p:nvPr/>
        </p:nvCxnSpPr>
        <p:spPr>
          <a:xfrm>
            <a:off x="5266840" y="2030338"/>
            <a:ext cx="2935549" cy="11957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207890-D9AE-4F50-83F1-CA8CFA712FEA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5266840" y="3029148"/>
            <a:ext cx="2935549" cy="19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93AD15-2509-41A7-BBC2-EC029605E34F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5266840" y="3226092"/>
            <a:ext cx="2935549" cy="796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03160F-2E41-4302-B595-52A3AEF1FB68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5266840" y="3226092"/>
            <a:ext cx="2935549" cy="27891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E1C3CB4-44DB-481D-B4FB-DAFBAE2040C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 flipV="1">
            <a:off x="5266840" y="4588651"/>
            <a:ext cx="2912302" cy="4329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99D0976-F679-431D-BAA3-06F4B2C4E84A}"/>
              </a:ext>
            </a:extLst>
          </p:cNvPr>
          <p:cNvCxnSpPr>
            <a:cxnSpLocks/>
            <a:stCxn id="29" idx="6"/>
            <a:endCxn id="36" idx="2"/>
          </p:cNvCxnSpPr>
          <p:nvPr/>
        </p:nvCxnSpPr>
        <p:spPr>
          <a:xfrm>
            <a:off x="5266840" y="2030338"/>
            <a:ext cx="2912302" cy="25583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EE8BCD-1093-4D4D-AC65-585B4313C296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5266840" y="3029148"/>
            <a:ext cx="2912302" cy="1559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493E54A-0B2B-46B1-905E-B44F72BAF245}"/>
              </a:ext>
            </a:extLst>
          </p:cNvPr>
          <p:cNvCxnSpPr>
            <a:cxnSpLocks/>
            <a:stCxn id="31" idx="6"/>
            <a:endCxn id="36" idx="2"/>
          </p:cNvCxnSpPr>
          <p:nvPr/>
        </p:nvCxnSpPr>
        <p:spPr>
          <a:xfrm>
            <a:off x="5266840" y="4022790"/>
            <a:ext cx="2912302" cy="5658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686117C-A257-4BEF-A780-B4ABE1D1FEFC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 flipV="1">
            <a:off x="5266840" y="4588651"/>
            <a:ext cx="2912302" cy="14265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65C319F-BC0C-4195-9E23-7A5CF1C44CE3}"/>
              </a:ext>
            </a:extLst>
          </p:cNvPr>
          <p:cNvSpPr txBox="1"/>
          <p:nvPr/>
        </p:nvSpPr>
        <p:spPr>
          <a:xfrm>
            <a:off x="447461" y="141763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Input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67C7BB2-DB74-440A-8692-099ED878F2B8}"/>
              </a:ext>
            </a:extLst>
          </p:cNvPr>
          <p:cNvSpPr txBox="1"/>
          <p:nvPr/>
        </p:nvSpPr>
        <p:spPr>
          <a:xfrm>
            <a:off x="4349163" y="630399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Hidden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AA6DF68-DCC1-445A-8ECB-204232DC547C}"/>
              </a:ext>
            </a:extLst>
          </p:cNvPr>
          <p:cNvSpPr txBox="1"/>
          <p:nvPr/>
        </p:nvSpPr>
        <p:spPr>
          <a:xfrm>
            <a:off x="7985490" y="5157294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86436D4-C4A8-4F96-9E43-3CB6E26EBCAE}"/>
                  </a:ext>
                </a:extLst>
              </p:cNvPr>
              <p:cNvSpPr/>
              <p:nvPr/>
            </p:nvSpPr>
            <p:spPr>
              <a:xfrm>
                <a:off x="9475499" y="1080702"/>
                <a:ext cx="1896481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86436D4-C4A8-4F96-9E43-3CB6E26EB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499" y="1080702"/>
                <a:ext cx="1896481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5504DFD-7381-4C73-8304-31DB95D1F204}"/>
                  </a:ext>
                </a:extLst>
              </p:cNvPr>
              <p:cNvSpPr/>
              <p:nvPr/>
            </p:nvSpPr>
            <p:spPr>
              <a:xfrm>
                <a:off x="9522243" y="1969218"/>
                <a:ext cx="1742015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5504DFD-7381-4C73-8304-31DB95D1F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43" y="1969218"/>
                <a:ext cx="1742015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2AF5DE7-5864-47A9-955B-23B248006E4B}"/>
              </a:ext>
            </a:extLst>
          </p:cNvPr>
          <p:cNvGrpSpPr/>
          <p:nvPr/>
        </p:nvGrpSpPr>
        <p:grpSpPr>
          <a:xfrm>
            <a:off x="6882290" y="726145"/>
            <a:ext cx="2206399" cy="1183452"/>
            <a:chOff x="9195169" y="3565127"/>
            <a:chExt cx="2206399" cy="1183452"/>
          </a:xfrm>
        </p:grpSpPr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8BD43217-07FC-46F7-8FFF-1AED599E6248}"/>
                </a:ext>
              </a:extLst>
            </p:cNvPr>
            <p:cNvSpPr/>
            <p:nvPr/>
          </p:nvSpPr>
          <p:spPr>
            <a:xfrm rot="17485821">
              <a:off x="10261164" y="3834179"/>
              <a:ext cx="914400" cy="914400"/>
            </a:xfrm>
            <a:prstGeom prst="arc">
              <a:avLst>
                <a:gd name="adj1" fmla="val 16200000"/>
                <a:gd name="adj2" fmla="val 2040424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645BC928-0B56-48B6-A03A-1442639A263E}"/>
                </a:ext>
              </a:extLst>
            </p:cNvPr>
            <p:cNvSpPr/>
            <p:nvPr/>
          </p:nvSpPr>
          <p:spPr>
            <a:xfrm rot="6147268">
              <a:off x="9390157" y="3565127"/>
              <a:ext cx="914400" cy="914400"/>
            </a:xfrm>
            <a:prstGeom prst="arc">
              <a:avLst>
                <a:gd name="adj1" fmla="val 16200000"/>
                <a:gd name="adj2" fmla="val 2085904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8F6D2BB-33FD-4E33-9DCA-215CF6A0B482}"/>
                </a:ext>
              </a:extLst>
            </p:cNvPr>
            <p:cNvCxnSpPr>
              <a:cxnSpLocks/>
            </p:cNvCxnSpPr>
            <p:nvPr/>
          </p:nvCxnSpPr>
          <p:spPr>
            <a:xfrm>
              <a:off x="9195169" y="4479550"/>
              <a:ext cx="6541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EACB8A8-26FA-42C8-9F6C-C219CA41901D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531" y="3832825"/>
              <a:ext cx="6740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996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2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0" y="1772815"/>
            <a:ext cx="8388425" cy="4818107"/>
          </a:xfrm>
        </p:spPr>
        <p:txBody>
          <a:bodyPr>
            <a:normAutofit/>
          </a:bodyPr>
          <a:lstStyle/>
          <a:p>
            <a:r>
              <a:rPr lang="en-GB" sz="2200" dirty="0"/>
              <a:t>Split data into train and test</a:t>
            </a:r>
          </a:p>
          <a:p>
            <a:r>
              <a:rPr lang="en-GB" sz="2200" dirty="0"/>
              <a:t>Define a function to measure how good/bad our function is</a:t>
            </a:r>
          </a:p>
          <a:p>
            <a:endParaRPr lang="en-GB" sz="2200" dirty="0"/>
          </a:p>
          <a:p>
            <a:pPr marL="0" indent="0">
              <a:buNone/>
            </a:pPr>
            <a:br>
              <a:rPr lang="en-GB" sz="2200" dirty="0"/>
            </a:br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Find weights and biases that minimises the cost for 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/>
              <p:nvPr/>
            </p:nvSpPr>
            <p:spPr>
              <a:xfrm>
                <a:off x="3569999" y="2664495"/>
                <a:ext cx="326070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99" y="2664495"/>
                <a:ext cx="3260701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5E986E-57E5-41D4-A894-085F1D29AF9F}"/>
                  </a:ext>
                </a:extLst>
              </p:cNvPr>
              <p:cNvSpPr/>
              <p:nvPr/>
            </p:nvSpPr>
            <p:spPr>
              <a:xfrm>
                <a:off x="3812918" y="3462950"/>
                <a:ext cx="29801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p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 0, 1, 0, 0 </m:t>
                        </m:r>
                      </m:e>
                    </m:d>
                  </m:oMath>
                </a14:m>
                <a:endParaRPr lang="sv-S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)=[0.1, 0.7, 0.05, 0.15]</m:t>
                      </m:r>
                    </m:oMath>
                  </m:oMathPara>
                </a14:m>
                <a:endParaRPr lang="sv-SE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5E986E-57E5-41D4-A894-085F1D29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18" y="3462950"/>
                <a:ext cx="2980175" cy="923330"/>
              </a:xfrm>
              <a:prstGeom prst="rect">
                <a:avLst/>
              </a:prstGeom>
              <a:blipFill>
                <a:blip r:embed="rId4"/>
                <a:stretch>
                  <a:fillRect l="-1636" t="-328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">
            <a:extLst>
              <a:ext uri="{FF2B5EF4-FFF2-40B4-BE49-F238E27FC236}">
                <a16:creationId xmlns:a16="http://schemas.microsoft.com/office/drawing/2014/main" id="{B1D81E5F-1A86-4FC7-A854-EDE6E5A26C71}"/>
              </a:ext>
            </a:extLst>
          </p:cNvPr>
          <p:cNvSpPr txBox="1">
            <a:spLocks noChangeArrowheads="1"/>
          </p:cNvSpPr>
          <p:nvPr/>
        </p:nvSpPr>
        <p:spPr>
          <a:xfrm>
            <a:off x="234363" y="269776"/>
            <a:ext cx="822960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Training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418670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C91F45-3725-47F9-BDF8-699BD793F3F9}"/>
              </a:ext>
            </a:extLst>
          </p:cNvPr>
          <p:cNvSpPr/>
          <p:nvPr/>
        </p:nvSpPr>
        <p:spPr>
          <a:xfrm>
            <a:off x="-2" y="-886265"/>
            <a:ext cx="12871940" cy="246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of AI</a:t>
            </a:r>
          </a:p>
        </p:txBody>
      </p:sp>
      <p:pic>
        <p:nvPicPr>
          <p:cNvPr id="9" name="Picture 2" descr="https://upload.wikimedia.org/wikipedia/commons/f/f0/800px_1973_377_Citroen_DS19_automatically_guided_motor_car.jpg">
            <a:extLst>
              <a:ext uri="{FF2B5EF4-FFF2-40B4-BE49-F238E27FC236}">
                <a16:creationId xmlns:a16="http://schemas.microsoft.com/office/drawing/2014/main" id="{D949442D-6209-45C3-9ED0-05565E7A9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r="13382" b="-1"/>
          <a:stretch/>
        </p:blipFill>
        <p:spPr bwMode="auto">
          <a:xfrm>
            <a:off x="20" y="10"/>
            <a:ext cx="3008514" cy="42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objekt 2">
            <a:extLst>
              <a:ext uri="{FF2B5EF4-FFF2-40B4-BE49-F238E27FC236}">
                <a16:creationId xmlns:a16="http://schemas.microsoft.com/office/drawing/2014/main" id="{67DD3CDC-4E95-4D47-88C8-41D4944C8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7" r="2929" b="2"/>
          <a:stretch/>
        </p:blipFill>
        <p:spPr>
          <a:xfrm>
            <a:off x="9184905" y="34402"/>
            <a:ext cx="3008376" cy="4261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A30F4-907C-4EF0-A0B8-ADBDFCE52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9" r="28882" b="-1"/>
          <a:stretch/>
        </p:blipFill>
        <p:spPr>
          <a:xfrm>
            <a:off x="6135500" y="-34187"/>
            <a:ext cx="3008376" cy="4261094"/>
          </a:xfrm>
          <a:prstGeom prst="rect">
            <a:avLst/>
          </a:prstGeom>
        </p:spPr>
      </p:pic>
      <p:pic>
        <p:nvPicPr>
          <p:cNvPr id="8194" name="Picture 2" descr="File:Iphone X.png">
            <a:extLst>
              <a:ext uri="{FF2B5EF4-FFF2-40B4-BE49-F238E27FC236}">
                <a16:creationId xmlns:a16="http://schemas.microsoft.com/office/drawing/2014/main" id="{B533085F-6182-4466-A268-C4CCD81C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7" r="10077"/>
          <a:stretch/>
        </p:blipFill>
        <p:spPr bwMode="auto">
          <a:xfrm>
            <a:off x="3021512" y="-62720"/>
            <a:ext cx="3101010" cy="430485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45084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55440" y="1658893"/>
            <a:ext cx="8388425" cy="4818107"/>
          </a:xfrm>
        </p:spPr>
        <p:txBody>
          <a:bodyPr>
            <a:normAutofit/>
          </a:bodyPr>
          <a:lstStyle/>
          <a:p>
            <a:r>
              <a:rPr lang="en-GB" sz="2200" dirty="0"/>
              <a:t>Binary activation function not suitable for </a:t>
            </a:r>
            <a:r>
              <a:rPr lang="en-GB" sz="2200" dirty="0" err="1"/>
              <a:t>numerics</a:t>
            </a:r>
            <a:endParaRPr lang="en-GB" sz="2200" dirty="0"/>
          </a:p>
          <a:p>
            <a:endParaRPr lang="en-GB" sz="2200" dirty="0"/>
          </a:p>
          <a:p>
            <a:r>
              <a:rPr lang="en-GB" sz="2200" dirty="0" err="1"/>
              <a:t>Sigmoidfunction</a:t>
            </a:r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Tanh</a:t>
            </a:r>
          </a:p>
          <a:p>
            <a:endParaRPr lang="en-GB" sz="2200" dirty="0"/>
          </a:p>
          <a:p>
            <a:r>
              <a:rPr lang="en-GB" sz="2200" dirty="0" err="1"/>
              <a:t>ReLU</a:t>
            </a:r>
            <a:r>
              <a:rPr lang="en-GB" sz="2200" dirty="0"/>
              <a:t> </a:t>
            </a:r>
          </a:p>
          <a:p>
            <a:endParaRPr lang="en-GB" sz="2200" dirty="0"/>
          </a:p>
          <a:p>
            <a:r>
              <a:rPr lang="en-GB" sz="2200" dirty="0" err="1"/>
              <a:t>Softmax</a:t>
            </a:r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1D81E5F-1A86-4FC7-A854-EDE6E5A26C71}"/>
              </a:ext>
            </a:extLst>
          </p:cNvPr>
          <p:cNvSpPr txBox="1">
            <a:spLocks noChangeArrowheads="1"/>
          </p:cNvSpPr>
          <p:nvPr/>
        </p:nvSpPr>
        <p:spPr>
          <a:xfrm>
            <a:off x="234363" y="269776"/>
            <a:ext cx="822960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838630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/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/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upload.wikimedia.org/wikipedia/commons/thumb/b/bd/Spitzkoppe_360_Panorama.jpg/1024px-Spitzkoppe_360_Panorama.jpg">
            <a:extLst>
              <a:ext uri="{FF2B5EF4-FFF2-40B4-BE49-F238E27FC236}">
                <a16:creationId xmlns:a16="http://schemas.microsoft.com/office/drawing/2014/main" id="{FF31F2F2-1D8D-457C-88DE-1C6A16B8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71" y="4565202"/>
            <a:ext cx="97536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980263-DEFF-414E-BA63-B3C144537976}"/>
              </a:ext>
            </a:extLst>
          </p:cNvPr>
          <p:cNvSpPr/>
          <p:nvPr/>
        </p:nvSpPr>
        <p:spPr>
          <a:xfrm>
            <a:off x="6795183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B0D588-EFA0-4197-BECC-FC32B7A00A5C}"/>
              </a:ext>
            </a:extLst>
          </p:cNvPr>
          <p:cNvSpPr/>
          <p:nvPr/>
        </p:nvSpPr>
        <p:spPr>
          <a:xfrm>
            <a:off x="9238095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8E9595-C84C-455B-B545-CEBC3F0EFF71}"/>
              </a:ext>
            </a:extLst>
          </p:cNvPr>
          <p:cNvSpPr/>
          <p:nvPr/>
        </p:nvSpPr>
        <p:spPr>
          <a:xfrm>
            <a:off x="6893719" y="2543664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F1332F-A2AF-4CAD-B12A-5607EB04309C}"/>
              </a:ext>
            </a:extLst>
          </p:cNvPr>
          <p:cNvSpPr/>
          <p:nvPr/>
        </p:nvSpPr>
        <p:spPr>
          <a:xfrm>
            <a:off x="6947532" y="275986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ACFE2A-9C16-4197-BDD3-2A8FEC620A05}"/>
              </a:ext>
            </a:extLst>
          </p:cNvPr>
          <p:cNvSpPr/>
          <p:nvPr/>
        </p:nvSpPr>
        <p:spPr>
          <a:xfrm>
            <a:off x="7022264" y="295406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0F6241-A392-4916-8EFA-115221A93F8B}"/>
              </a:ext>
            </a:extLst>
          </p:cNvPr>
          <p:cNvSpPr/>
          <p:nvPr/>
        </p:nvSpPr>
        <p:spPr>
          <a:xfrm>
            <a:off x="7090150" y="31584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BCF64D-99D2-45E5-9563-E7F2BB10B1C0}"/>
              </a:ext>
            </a:extLst>
          </p:cNvPr>
          <p:cNvSpPr/>
          <p:nvPr/>
        </p:nvSpPr>
        <p:spPr>
          <a:xfrm>
            <a:off x="7172326" y="334851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370962-04BF-49B4-9B52-96FC0E36692B}"/>
              </a:ext>
            </a:extLst>
          </p:cNvPr>
          <p:cNvSpPr/>
          <p:nvPr/>
        </p:nvSpPr>
        <p:spPr>
          <a:xfrm>
            <a:off x="7269957" y="3474647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19A418-A823-428C-911E-0C1BEA1D3CC9}"/>
              </a:ext>
            </a:extLst>
          </p:cNvPr>
          <p:cNvSpPr/>
          <p:nvPr/>
        </p:nvSpPr>
        <p:spPr>
          <a:xfrm>
            <a:off x="9277351" y="234953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EA1301-B062-4CE9-A033-13C22BFDDFA8}"/>
              </a:ext>
            </a:extLst>
          </p:cNvPr>
          <p:cNvSpPr/>
          <p:nvPr/>
        </p:nvSpPr>
        <p:spPr>
          <a:xfrm>
            <a:off x="9993632" y="2514325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D03D16-F738-4381-83E2-DF7F2A303E0B}"/>
              </a:ext>
            </a:extLst>
          </p:cNvPr>
          <p:cNvSpPr/>
          <p:nvPr/>
        </p:nvSpPr>
        <p:spPr>
          <a:xfrm>
            <a:off x="9432576" y="28295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9EC59E-9831-44C0-8E89-3BFF0BA0899B}"/>
              </a:ext>
            </a:extLst>
          </p:cNvPr>
          <p:cNvSpPr/>
          <p:nvPr/>
        </p:nvSpPr>
        <p:spPr>
          <a:xfrm>
            <a:off x="9932670" y="290270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2DD404-BCA9-47A7-8557-CEC28FAEC45D}"/>
              </a:ext>
            </a:extLst>
          </p:cNvPr>
          <p:cNvSpPr/>
          <p:nvPr/>
        </p:nvSpPr>
        <p:spPr>
          <a:xfrm>
            <a:off x="9503979" y="306409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D487CE-9631-464D-A5C1-8DCC7A423EA0}"/>
              </a:ext>
            </a:extLst>
          </p:cNvPr>
          <p:cNvSpPr/>
          <p:nvPr/>
        </p:nvSpPr>
        <p:spPr>
          <a:xfrm>
            <a:off x="9886951" y="318134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FB2A74-0AE5-417D-9A87-B6F4AED8F1DA}"/>
              </a:ext>
            </a:extLst>
          </p:cNvPr>
          <p:cNvSpPr/>
          <p:nvPr/>
        </p:nvSpPr>
        <p:spPr>
          <a:xfrm>
            <a:off x="9579770" y="328459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5423C4-6474-4E47-9249-9CB05F8B69B7}"/>
              </a:ext>
            </a:extLst>
          </p:cNvPr>
          <p:cNvSpPr/>
          <p:nvPr/>
        </p:nvSpPr>
        <p:spPr>
          <a:xfrm>
            <a:off x="9840723" y="338328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1F8FA8-3922-4462-9E9E-BB7159DCBB8A}"/>
              </a:ext>
            </a:extLst>
          </p:cNvPr>
          <p:cNvCxnSpPr>
            <a:cxnSpLocks/>
            <a:stCxn id="17" idx="2"/>
            <a:endCxn id="18" idx="6"/>
          </p:cNvCxnSpPr>
          <p:nvPr/>
        </p:nvCxnSpPr>
        <p:spPr>
          <a:xfrm>
            <a:off x="9277351" y="2372391"/>
            <a:ext cx="762000" cy="1647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519C0A-1310-4016-ACEF-65150200638F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flipV="1">
            <a:off x="9432576" y="2537185"/>
            <a:ext cx="606775" cy="315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445C92-4662-4414-9B4F-07392D6B5B57}"/>
              </a:ext>
            </a:extLst>
          </p:cNvPr>
          <p:cNvCxnSpPr>
            <a:cxnSpLocks/>
            <a:stCxn id="19" idx="2"/>
            <a:endCxn id="20" idx="6"/>
          </p:cNvCxnSpPr>
          <p:nvPr/>
        </p:nvCxnSpPr>
        <p:spPr>
          <a:xfrm>
            <a:off x="9432576" y="2852450"/>
            <a:ext cx="545813" cy="73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24B1C-09AB-49F7-9264-BD465F4419C7}"/>
              </a:ext>
            </a:extLst>
          </p:cNvPr>
          <p:cNvCxnSpPr>
            <a:cxnSpLocks/>
            <a:stCxn id="21" idx="2"/>
            <a:endCxn id="20" idx="6"/>
          </p:cNvCxnSpPr>
          <p:nvPr/>
        </p:nvCxnSpPr>
        <p:spPr>
          <a:xfrm flipV="1">
            <a:off x="9503979" y="2925561"/>
            <a:ext cx="474410" cy="1613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2CDBD-5354-4954-A2A1-CF3A744427E0}"/>
              </a:ext>
            </a:extLst>
          </p:cNvPr>
          <p:cNvCxnSpPr>
            <a:cxnSpLocks/>
            <a:stCxn id="21" idx="2"/>
            <a:endCxn id="22" idx="6"/>
          </p:cNvCxnSpPr>
          <p:nvPr/>
        </p:nvCxnSpPr>
        <p:spPr>
          <a:xfrm>
            <a:off x="9503979" y="3086956"/>
            <a:ext cx="428691" cy="1172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8CA813-C5EF-4536-AA89-063B60C39A0E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9625489" y="3211348"/>
            <a:ext cx="287650" cy="96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A13232-525F-4081-8AB3-55990920FAE7}"/>
              </a:ext>
            </a:extLst>
          </p:cNvPr>
          <p:cNvCxnSpPr>
            <a:cxnSpLocks/>
            <a:stCxn id="24" idx="6"/>
            <a:endCxn id="23" idx="6"/>
          </p:cNvCxnSpPr>
          <p:nvPr/>
        </p:nvCxnSpPr>
        <p:spPr>
          <a:xfrm flipH="1" flipV="1">
            <a:off x="9625489" y="3307459"/>
            <a:ext cx="260953" cy="986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8C2B1FB-395E-4B0E-B068-2A7FC1DB438B}"/>
              </a:ext>
            </a:extLst>
          </p:cNvPr>
          <p:cNvCxnSpPr>
            <a:cxnSpLocks/>
          </p:cNvCxnSpPr>
          <p:nvPr/>
        </p:nvCxnSpPr>
        <p:spPr>
          <a:xfrm>
            <a:off x="6916578" y="2575284"/>
            <a:ext cx="62737" cy="2303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2A632A-2A47-4B02-A159-A5DBA8364312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>
            <a:off x="6970392" y="2759869"/>
            <a:ext cx="74732" cy="2399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D62DB70-6EF0-4165-9AAC-87BBEB580767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7028959" y="2960763"/>
            <a:ext cx="96156" cy="2505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691B53-50BF-4616-ABF8-57B9E82826A6}"/>
              </a:ext>
            </a:extLst>
          </p:cNvPr>
          <p:cNvCxnSpPr>
            <a:cxnSpLocks/>
          </p:cNvCxnSpPr>
          <p:nvPr/>
        </p:nvCxnSpPr>
        <p:spPr>
          <a:xfrm>
            <a:off x="7125723" y="3211348"/>
            <a:ext cx="79022" cy="18288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A1D5F80-76D5-408E-84D0-630E03840705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7211350" y="3387536"/>
            <a:ext cx="65302" cy="9380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B383D79-58FD-4E62-91CD-4021E44CB534}"/>
              </a:ext>
            </a:extLst>
          </p:cNvPr>
          <p:cNvSpPr/>
          <p:nvPr/>
        </p:nvSpPr>
        <p:spPr>
          <a:xfrm>
            <a:off x="9539664" y="318297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E0D8B60-514A-496F-BE57-FC4E07E15F65}"/>
              </a:ext>
            </a:extLst>
          </p:cNvPr>
          <p:cNvSpPr/>
          <p:nvPr/>
        </p:nvSpPr>
        <p:spPr>
          <a:xfrm>
            <a:off x="9955529" y="277017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F301E26-0C34-48D0-9497-351A77304E91}"/>
              </a:ext>
            </a:extLst>
          </p:cNvPr>
          <p:cNvSpPr/>
          <p:nvPr/>
        </p:nvSpPr>
        <p:spPr>
          <a:xfrm>
            <a:off x="9238095" y="22090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E60228F-21DF-4560-8B90-10E66DAD14B9}"/>
              </a:ext>
            </a:extLst>
          </p:cNvPr>
          <p:cNvSpPr/>
          <p:nvPr/>
        </p:nvSpPr>
        <p:spPr>
          <a:xfrm>
            <a:off x="10291764" y="223193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CA8A23-93B9-43DE-BB88-DC01D2E04CD1}"/>
              </a:ext>
            </a:extLst>
          </p:cNvPr>
          <p:cNvCxnSpPr>
            <a:cxnSpLocks/>
            <a:stCxn id="78" idx="7"/>
            <a:endCxn id="79" idx="3"/>
          </p:cNvCxnSpPr>
          <p:nvPr/>
        </p:nvCxnSpPr>
        <p:spPr>
          <a:xfrm flipV="1">
            <a:off x="9578688" y="2809199"/>
            <a:ext cx="383536" cy="380475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D4596F9-C4CB-4592-9C72-4A9B079187AD}"/>
              </a:ext>
            </a:extLst>
          </p:cNvPr>
          <p:cNvCxnSpPr>
            <a:cxnSpLocks/>
            <a:stCxn id="79" idx="2"/>
            <a:endCxn id="80" idx="5"/>
          </p:cNvCxnSpPr>
          <p:nvPr/>
        </p:nvCxnSpPr>
        <p:spPr>
          <a:xfrm flipH="1" flipV="1">
            <a:off x="9277119" y="2248095"/>
            <a:ext cx="678410" cy="544940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919B243-A7BA-4460-9D2C-35B21671F106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>
            <a:off x="9283814" y="2231931"/>
            <a:ext cx="1007950" cy="22859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">
            <a:extLst>
              <a:ext uri="{FF2B5EF4-FFF2-40B4-BE49-F238E27FC236}">
                <a16:creationId xmlns:a16="http://schemas.microsoft.com/office/drawing/2014/main" id="{E21BF1D2-5D5D-447F-87BA-DB04501D6A11}"/>
              </a:ext>
            </a:extLst>
          </p:cNvPr>
          <p:cNvSpPr txBox="1">
            <a:spLocks noChangeArrowheads="1"/>
          </p:cNvSpPr>
          <p:nvPr/>
        </p:nvSpPr>
        <p:spPr>
          <a:xfrm>
            <a:off x="234363" y="269776"/>
            <a:ext cx="10934132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Minimizing Cost - Gradient Decent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A92922-850A-414F-ACF5-1330E5C598A2}"/>
              </a:ext>
            </a:extLst>
          </p:cNvPr>
          <p:cNvSpPr/>
          <p:nvPr/>
        </p:nvSpPr>
        <p:spPr>
          <a:xfrm>
            <a:off x="5085710" y="2160049"/>
            <a:ext cx="902193" cy="2277063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0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78" grpId="0" animBg="1"/>
      <p:bldP spid="79" grpId="0" animBg="1"/>
      <p:bldP spid="80" grpId="0" animBg="1"/>
      <p:bldP spid="81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Back Propagation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47D7CA-2B8B-45B1-A924-92005181165D}"/>
              </a:ext>
            </a:extLst>
          </p:cNvPr>
          <p:cNvSpPr/>
          <p:nvPr/>
        </p:nvSpPr>
        <p:spPr>
          <a:xfrm>
            <a:off x="605720" y="2628215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C6C83C-1F20-4E43-A150-52E3DBAADD90}"/>
              </a:ext>
            </a:extLst>
          </p:cNvPr>
          <p:cNvSpPr/>
          <p:nvPr/>
        </p:nvSpPr>
        <p:spPr>
          <a:xfrm>
            <a:off x="628968" y="3528226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0B526E-409A-4C00-85C0-F79BEF55F87A}"/>
              </a:ext>
            </a:extLst>
          </p:cNvPr>
          <p:cNvSpPr/>
          <p:nvPr/>
        </p:nvSpPr>
        <p:spPr>
          <a:xfrm>
            <a:off x="642225" y="4457018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18304E-37AA-4EE2-A04A-F198A7C8FC36}"/>
              </a:ext>
            </a:extLst>
          </p:cNvPr>
          <p:cNvSpPr/>
          <p:nvPr/>
        </p:nvSpPr>
        <p:spPr>
          <a:xfrm>
            <a:off x="4507423" y="266493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03339C-C3B5-4E26-9B84-5CB6D7EB4783}"/>
              </a:ext>
            </a:extLst>
          </p:cNvPr>
          <p:cNvSpPr/>
          <p:nvPr/>
        </p:nvSpPr>
        <p:spPr>
          <a:xfrm>
            <a:off x="4507423" y="365858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AB4217-395F-4E03-A3E9-35CB92DFCFA4}"/>
              </a:ext>
            </a:extLst>
          </p:cNvPr>
          <p:cNvSpPr/>
          <p:nvPr/>
        </p:nvSpPr>
        <p:spPr>
          <a:xfrm>
            <a:off x="4507423" y="465739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D61348-41C4-44A9-8466-018F7E42506E}"/>
              </a:ext>
            </a:extLst>
          </p:cNvPr>
          <p:cNvSpPr/>
          <p:nvPr/>
        </p:nvSpPr>
        <p:spPr>
          <a:xfrm>
            <a:off x="8202389" y="2861882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69B9B5-16EE-418C-8FC7-2B251A7D30FA}"/>
              </a:ext>
            </a:extLst>
          </p:cNvPr>
          <p:cNvSpPr/>
          <p:nvPr/>
        </p:nvSpPr>
        <p:spPr>
          <a:xfrm>
            <a:off x="8179142" y="4224441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567506-7C68-4F17-B3EA-DF8400A2C5AD}"/>
              </a:ext>
            </a:extLst>
          </p:cNvPr>
          <p:cNvCxnSpPr>
            <a:cxnSpLocks/>
            <a:stCxn id="2" idx="6"/>
            <a:endCxn id="30" idx="2"/>
          </p:cNvCxnSpPr>
          <p:nvPr/>
        </p:nvCxnSpPr>
        <p:spPr>
          <a:xfrm>
            <a:off x="1365137" y="2992425"/>
            <a:ext cx="3142286" cy="367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8E69CC-1F43-4771-81D3-5F512BE0D337}"/>
              </a:ext>
            </a:extLst>
          </p:cNvPr>
          <p:cNvCxnSpPr>
            <a:cxnSpLocks/>
            <a:stCxn id="2" idx="6"/>
            <a:endCxn id="31" idx="2"/>
          </p:cNvCxnSpPr>
          <p:nvPr/>
        </p:nvCxnSpPr>
        <p:spPr>
          <a:xfrm>
            <a:off x="1365137" y="2992425"/>
            <a:ext cx="3142286" cy="103036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341A5D-AEE6-42BF-A593-DD07730C8928}"/>
              </a:ext>
            </a:extLst>
          </p:cNvPr>
          <p:cNvCxnSpPr>
            <a:cxnSpLocks/>
            <a:stCxn id="2" idx="6"/>
            <a:endCxn id="32" idx="2"/>
          </p:cNvCxnSpPr>
          <p:nvPr/>
        </p:nvCxnSpPr>
        <p:spPr>
          <a:xfrm>
            <a:off x="1365137" y="2992425"/>
            <a:ext cx="3142286" cy="20291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BA14E4-DBDC-4243-9A32-C3A126A93AF6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1388385" y="3029148"/>
            <a:ext cx="3119038" cy="863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F37C18-3CE4-4B51-9574-FD1453C06EEB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1388385" y="3892436"/>
            <a:ext cx="3119038" cy="1303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148698-BD7B-4E2F-B7CB-07491AF0F94E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1388385" y="3892436"/>
            <a:ext cx="3119038" cy="11291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5ED1712-14ED-45EF-87E7-DFD6842F823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401642" y="3029148"/>
            <a:ext cx="3105781" cy="17920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19461-F782-49DB-B115-C6DE0105D249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1401642" y="4022790"/>
            <a:ext cx="3105781" cy="79843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7EC24D6-DAF6-452E-8D10-7BB0258472DA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>
            <a:off x="1401642" y="4821228"/>
            <a:ext cx="3105781" cy="2003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EF7900-5330-4421-AF51-153CFA24842E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5266840" y="3226092"/>
            <a:ext cx="2935549" cy="1795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207890-D9AE-4F50-83F1-CA8CFA712FEA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5266840" y="3029148"/>
            <a:ext cx="2935549" cy="19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93AD15-2509-41A7-BBC2-EC029605E34F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5266840" y="3226092"/>
            <a:ext cx="2935549" cy="796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E1C3CB4-44DB-481D-B4FB-DAFBAE2040C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 flipV="1">
            <a:off x="5266840" y="4588651"/>
            <a:ext cx="2912302" cy="4329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EE8BCD-1093-4D4D-AC65-585B4313C296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5266840" y="3029148"/>
            <a:ext cx="2912302" cy="1559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493E54A-0B2B-46B1-905E-B44F72BAF245}"/>
              </a:ext>
            </a:extLst>
          </p:cNvPr>
          <p:cNvCxnSpPr>
            <a:cxnSpLocks/>
            <a:stCxn id="31" idx="6"/>
            <a:endCxn id="36" idx="2"/>
          </p:cNvCxnSpPr>
          <p:nvPr/>
        </p:nvCxnSpPr>
        <p:spPr>
          <a:xfrm>
            <a:off x="5266840" y="4022790"/>
            <a:ext cx="2912302" cy="5658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65C319F-BC0C-4195-9E23-7A5CF1C44CE3}"/>
              </a:ext>
            </a:extLst>
          </p:cNvPr>
          <p:cNvSpPr txBox="1"/>
          <p:nvPr/>
        </p:nvSpPr>
        <p:spPr>
          <a:xfrm>
            <a:off x="447461" y="141763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Input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67C7BB2-DB74-440A-8692-099ED878F2B8}"/>
              </a:ext>
            </a:extLst>
          </p:cNvPr>
          <p:cNvSpPr txBox="1"/>
          <p:nvPr/>
        </p:nvSpPr>
        <p:spPr>
          <a:xfrm>
            <a:off x="4079776" y="554964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Hidden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AA6DF68-DCC1-445A-8ECB-204232DC547C}"/>
              </a:ext>
            </a:extLst>
          </p:cNvPr>
          <p:cNvSpPr txBox="1"/>
          <p:nvPr/>
        </p:nvSpPr>
        <p:spPr>
          <a:xfrm>
            <a:off x="7985490" y="5157294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Output</a:t>
            </a:r>
          </a:p>
        </p:txBody>
      </p:sp>
      <p:sp>
        <p:nvSpPr>
          <p:cNvPr id="79" name="Text Box 11">
            <a:extLst>
              <a:ext uri="{FF2B5EF4-FFF2-40B4-BE49-F238E27FC236}">
                <a16:creationId xmlns:a16="http://schemas.microsoft.com/office/drawing/2014/main" id="{2A843B14-FE56-40DC-9F13-25B01D3AA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2788049"/>
            <a:ext cx="56259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0.1</a:t>
            </a:r>
          </a:p>
        </p:txBody>
      </p:sp>
      <p:sp>
        <p:nvSpPr>
          <p:cNvPr id="80" name="Text Box 11">
            <a:extLst>
              <a:ext uri="{FF2B5EF4-FFF2-40B4-BE49-F238E27FC236}">
                <a16:creationId xmlns:a16="http://schemas.microsoft.com/office/drawing/2014/main" id="{493CBF6A-CB4C-45E0-B2A2-4B05BAE72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5" y="3597494"/>
            <a:ext cx="565982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3.1</a:t>
            </a:r>
          </a:p>
        </p:txBody>
      </p:sp>
      <p:sp>
        <p:nvSpPr>
          <p:cNvPr id="81" name="Text Box 11">
            <a:extLst>
              <a:ext uri="{FF2B5EF4-FFF2-40B4-BE49-F238E27FC236}">
                <a16:creationId xmlns:a16="http://schemas.microsoft.com/office/drawing/2014/main" id="{C93B0E83-7143-4ABD-9B00-52139EAB2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46" y="4494092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87" name="Text Box 11">
            <a:extLst>
              <a:ext uri="{FF2B5EF4-FFF2-40B4-BE49-F238E27FC236}">
                <a16:creationId xmlns:a16="http://schemas.microsoft.com/office/drawing/2014/main" id="{280BFBBD-7914-41E7-98B7-293427C2C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6480" y="2916215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8" name="Text Box 11">
            <a:extLst>
              <a:ext uri="{FF2B5EF4-FFF2-40B4-BE49-F238E27FC236}">
                <a16:creationId xmlns:a16="http://schemas.microsoft.com/office/drawing/2014/main" id="{4B9918A0-4B90-45EF-BE26-6CB53FDE9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6252" y="4305720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9" name="Text Box 11">
            <a:extLst>
              <a:ext uri="{FF2B5EF4-FFF2-40B4-BE49-F238E27FC236}">
                <a16:creationId xmlns:a16="http://schemas.microsoft.com/office/drawing/2014/main" id="{E61C1562-A931-449B-B682-A33056586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274" y="2704810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0.3</a:t>
            </a:r>
          </a:p>
        </p:txBody>
      </p:sp>
      <p:sp>
        <p:nvSpPr>
          <p:cNvPr id="90" name="Text Box 11">
            <a:extLst>
              <a:ext uri="{FF2B5EF4-FFF2-40B4-BE49-F238E27FC236}">
                <a16:creationId xmlns:a16="http://schemas.microsoft.com/office/drawing/2014/main" id="{6D458F0A-B104-44FA-B3DF-93C4673AC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64" y="3735176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0.8</a:t>
            </a:r>
          </a:p>
        </p:txBody>
      </p:sp>
      <p:sp>
        <p:nvSpPr>
          <p:cNvPr id="91" name="Text Box 11">
            <a:extLst>
              <a:ext uri="{FF2B5EF4-FFF2-40B4-BE49-F238E27FC236}">
                <a16:creationId xmlns:a16="http://schemas.microsoft.com/office/drawing/2014/main" id="{27970FE1-E8E1-4C6D-9630-D3E6D2AD0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161" y="4731703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0.2</a:t>
            </a:r>
          </a:p>
        </p:txBody>
      </p:sp>
      <p:sp>
        <p:nvSpPr>
          <p:cNvPr id="98" name="Text Box 11">
            <a:extLst>
              <a:ext uri="{FF2B5EF4-FFF2-40B4-BE49-F238E27FC236}">
                <a16:creationId xmlns:a16="http://schemas.microsoft.com/office/drawing/2014/main" id="{7A3505AF-065B-4EF3-8128-91A942C44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993" y="4303432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0.4</a:t>
            </a:r>
          </a:p>
        </p:txBody>
      </p:sp>
      <p:sp>
        <p:nvSpPr>
          <p:cNvPr id="99" name="Text Box 11">
            <a:extLst>
              <a:ext uri="{FF2B5EF4-FFF2-40B4-BE49-F238E27FC236}">
                <a16:creationId xmlns:a16="http://schemas.microsoft.com/office/drawing/2014/main" id="{FA36D8BB-11B4-4FC7-BF37-87E63C7F6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60" y="2920552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0.6</a:t>
            </a:r>
          </a:p>
        </p:txBody>
      </p:sp>
      <p:sp>
        <p:nvSpPr>
          <p:cNvPr id="101" name="Text Box 11">
            <a:extLst>
              <a:ext uri="{FF2B5EF4-FFF2-40B4-BE49-F238E27FC236}">
                <a16:creationId xmlns:a16="http://schemas.microsoft.com/office/drawing/2014/main" id="{266963BF-D06E-4134-A3BE-C9F0E363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219" y="2302269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02" name="Text Box 11">
            <a:extLst>
              <a:ext uri="{FF2B5EF4-FFF2-40B4-BE49-F238E27FC236}">
                <a16:creationId xmlns:a16="http://schemas.microsoft.com/office/drawing/2014/main" id="{0DE36663-6297-4D59-BD80-10E29B22E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15" y="3410974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3" name="Text Box 11">
            <a:extLst>
              <a:ext uri="{FF2B5EF4-FFF2-40B4-BE49-F238E27FC236}">
                <a16:creationId xmlns:a16="http://schemas.microsoft.com/office/drawing/2014/main" id="{C73A4234-C105-4E34-A070-2B5429DA8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2298" y="4356728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247568-2E5E-4448-BDC3-DC916F6EC798}"/>
                  </a:ext>
                </a:extLst>
              </p:cNvPr>
              <p:cNvSpPr txBox="1"/>
              <p:nvPr/>
            </p:nvSpPr>
            <p:spPr>
              <a:xfrm>
                <a:off x="5843264" y="1435705"/>
                <a:ext cx="34823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sv-S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247568-2E5E-4448-BDC3-DC916F6EC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264" y="1435705"/>
                <a:ext cx="3482364" cy="276999"/>
              </a:xfrm>
              <a:prstGeom prst="rect">
                <a:avLst/>
              </a:prstGeom>
              <a:blipFill>
                <a:blip r:embed="rId3"/>
                <a:stretch>
                  <a:fillRect l="-876" r="-1576" b="-40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4B040A8-4B80-4853-BFAA-B696CAC4FFAC}"/>
              </a:ext>
            </a:extLst>
          </p:cNvPr>
          <p:cNvCxnSpPr/>
          <p:nvPr/>
        </p:nvCxnSpPr>
        <p:spPr>
          <a:xfrm>
            <a:off x="9325628" y="4157985"/>
            <a:ext cx="0" cy="75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7B2294B-00B4-4840-AC89-95BEABD585F5}"/>
              </a:ext>
            </a:extLst>
          </p:cNvPr>
          <p:cNvCxnSpPr>
            <a:cxnSpLocks/>
          </p:cNvCxnSpPr>
          <p:nvPr/>
        </p:nvCxnSpPr>
        <p:spPr>
          <a:xfrm flipV="1">
            <a:off x="9303359" y="2704112"/>
            <a:ext cx="22269" cy="892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1768288-32CE-461F-9DE2-8943B0F9C370}"/>
              </a:ext>
            </a:extLst>
          </p:cNvPr>
          <p:cNvCxnSpPr>
            <a:cxnSpLocks/>
          </p:cNvCxnSpPr>
          <p:nvPr/>
        </p:nvCxnSpPr>
        <p:spPr>
          <a:xfrm flipV="1">
            <a:off x="5426971" y="4457018"/>
            <a:ext cx="0" cy="83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29EB576-7946-4ED0-9954-83C7FD59D0C7}"/>
              </a:ext>
            </a:extLst>
          </p:cNvPr>
          <p:cNvCxnSpPr>
            <a:cxnSpLocks/>
          </p:cNvCxnSpPr>
          <p:nvPr/>
        </p:nvCxnSpPr>
        <p:spPr>
          <a:xfrm flipV="1">
            <a:off x="5394039" y="3925188"/>
            <a:ext cx="0" cy="35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C5479E9-C7CF-4643-BE11-8A1E9279749D}"/>
              </a:ext>
            </a:extLst>
          </p:cNvPr>
          <p:cNvCxnSpPr>
            <a:cxnSpLocks/>
          </p:cNvCxnSpPr>
          <p:nvPr/>
        </p:nvCxnSpPr>
        <p:spPr>
          <a:xfrm flipV="1">
            <a:off x="5374003" y="2469331"/>
            <a:ext cx="6889" cy="90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B217F59-6C76-43FA-8607-1728303C6C4B}"/>
              </a:ext>
            </a:extLst>
          </p:cNvPr>
          <p:cNvCxnSpPr>
            <a:cxnSpLocks/>
          </p:cNvCxnSpPr>
          <p:nvPr/>
        </p:nvCxnSpPr>
        <p:spPr>
          <a:xfrm>
            <a:off x="5650317" y="3117732"/>
            <a:ext cx="0" cy="34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3D1F1D5-99D0-40B8-B883-6012F461515E}"/>
              </a:ext>
            </a:extLst>
          </p:cNvPr>
          <p:cNvCxnSpPr>
            <a:cxnSpLocks/>
          </p:cNvCxnSpPr>
          <p:nvPr/>
        </p:nvCxnSpPr>
        <p:spPr>
          <a:xfrm>
            <a:off x="5650317" y="3507607"/>
            <a:ext cx="0" cy="799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77B1E0-0C4E-46D3-8BA1-6BF0B9982BEB}"/>
              </a:ext>
            </a:extLst>
          </p:cNvPr>
          <p:cNvCxnSpPr>
            <a:cxnSpLocks/>
          </p:cNvCxnSpPr>
          <p:nvPr/>
        </p:nvCxnSpPr>
        <p:spPr>
          <a:xfrm>
            <a:off x="5663952" y="5077157"/>
            <a:ext cx="0" cy="21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572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Optimization of learning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86573630-199A-48D9-9898-948FA1C6AA35}"/>
              </a:ext>
            </a:extLst>
          </p:cNvPr>
          <p:cNvSpPr txBox="1">
            <a:spLocks/>
          </p:cNvSpPr>
          <p:nvPr/>
        </p:nvSpPr>
        <p:spPr>
          <a:xfrm>
            <a:off x="1524000" y="17728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3A885CF-68CC-4FE6-A155-1E5AA1FEAE1F}"/>
              </a:ext>
            </a:extLst>
          </p:cNvPr>
          <p:cNvSpPr txBox="1">
            <a:spLocks/>
          </p:cNvSpPr>
          <p:nvPr/>
        </p:nvSpPr>
        <p:spPr>
          <a:xfrm>
            <a:off x="1676400" y="19252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Gradient Decent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Stochastic Gradient Descent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Batch Gradient Descent	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Mini Batch Gradient Descent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1" indent="0">
              <a:buNone/>
            </a:pPr>
            <a:r>
              <a:rPr lang="en-GB" sz="2000" dirty="0"/>
              <a:t>All those above can be used in </a:t>
            </a:r>
            <a:r>
              <a:rPr lang="en-GB" sz="2000" dirty="0" err="1"/>
              <a:t>Keras</a:t>
            </a:r>
            <a:r>
              <a:rPr lang="en-GB" sz="2000" dirty="0"/>
              <a:t> by setting </a:t>
            </a:r>
            <a:r>
              <a:rPr lang="en-GB" sz="2000" dirty="0" err="1"/>
              <a:t>batch_size</a:t>
            </a:r>
            <a:r>
              <a:rPr lang="en-GB" sz="2000" dirty="0"/>
              <a:t> to 1, number of training samples or </a:t>
            </a:r>
            <a:r>
              <a:rPr lang="en-GB" sz="2000"/>
              <a:t>a fraction </a:t>
            </a:r>
            <a:r>
              <a:rPr lang="en-GB" sz="2000" dirty="0"/>
              <a:t>of the training samples.</a:t>
            </a:r>
          </a:p>
        </p:txBody>
      </p:sp>
    </p:spTree>
    <p:extLst>
      <p:ext uri="{BB962C8B-B14F-4D97-AF65-F5344CB8AC3E}">
        <p14:creationId xmlns:p14="http://schemas.microsoft.com/office/powerpoint/2010/main" val="4743611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3" y="269776"/>
            <a:ext cx="8229600" cy="1143000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Stochastic Gradient Decent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86573630-199A-48D9-9898-948FA1C6AA35}"/>
              </a:ext>
            </a:extLst>
          </p:cNvPr>
          <p:cNvSpPr txBox="1">
            <a:spLocks/>
          </p:cNvSpPr>
          <p:nvPr/>
        </p:nvSpPr>
        <p:spPr>
          <a:xfrm>
            <a:off x="1524000" y="17728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3A885CF-68CC-4FE6-A155-1E5AA1FEAE1F}"/>
              </a:ext>
            </a:extLst>
          </p:cNvPr>
          <p:cNvSpPr txBox="1">
            <a:spLocks/>
          </p:cNvSpPr>
          <p:nvPr/>
        </p:nvSpPr>
        <p:spPr>
          <a:xfrm>
            <a:off x="1676400" y="1925215"/>
            <a:ext cx="8388425" cy="4818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Updating weights and biases is time 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Run through all a few randomly selected observations then update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Not as accurate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A lot faster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In </a:t>
            </a:r>
            <a:r>
              <a:rPr lang="en-GB" sz="2200" dirty="0" err="1"/>
              <a:t>Keras</a:t>
            </a:r>
            <a:r>
              <a:rPr lang="en-GB" sz="2200" dirty="0"/>
              <a:t> number observations between each update for weights is called “</a:t>
            </a:r>
            <a:r>
              <a:rPr lang="en-GB" sz="2200" dirty="0" err="1"/>
              <a:t>batch_size</a:t>
            </a:r>
            <a:r>
              <a:rPr lang="en-GB" sz="22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Large batch size needs more memory and might need more iterations.</a:t>
            </a:r>
          </a:p>
        </p:txBody>
      </p:sp>
    </p:spTree>
    <p:extLst>
      <p:ext uri="{BB962C8B-B14F-4D97-AF65-F5344CB8AC3E}">
        <p14:creationId xmlns:p14="http://schemas.microsoft.com/office/powerpoint/2010/main" val="236363718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sv-SE" dirty="0"/>
              <a:t>Types of Neural Nets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7EDFF6E-B1A2-45CF-8C64-EF0AF5D77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4756244"/>
          </a:xfrm>
        </p:spPr>
        <p:txBody>
          <a:bodyPr>
            <a:normAutofit/>
          </a:bodyPr>
          <a:lstStyle/>
          <a:p>
            <a:pPr eaLnBrk="1" hangingPunct="1"/>
            <a:r>
              <a:rPr lang="sv-SE" altLang="sv-SE" dirty="0"/>
              <a:t>Artificial Neural Nets</a:t>
            </a:r>
          </a:p>
          <a:p>
            <a:pPr lvl="1"/>
            <a:r>
              <a:rPr lang="sv-SE" altLang="sv-SE" dirty="0"/>
              <a:t>All nodes connected to all nodes in next layer</a:t>
            </a:r>
          </a:p>
          <a:p>
            <a:pPr eaLnBrk="1" hangingPunct="1"/>
            <a:endParaRPr lang="sv-SE" altLang="sv-SE" dirty="0"/>
          </a:p>
          <a:p>
            <a:pPr eaLnBrk="1" hangingPunct="1"/>
            <a:r>
              <a:rPr lang="sv-SE" altLang="sv-SE" dirty="0"/>
              <a:t>Recurrent Neural Nets</a:t>
            </a:r>
          </a:p>
          <a:p>
            <a:pPr lvl="1"/>
            <a:r>
              <a:rPr lang="sv-SE" altLang="sv-SE" dirty="0"/>
              <a:t>With stream of data</a:t>
            </a:r>
          </a:p>
          <a:p>
            <a:pPr lvl="1"/>
            <a:r>
              <a:rPr lang="sv-SE" altLang="sv-SE" dirty="0"/>
              <a:t>Voice detection</a:t>
            </a:r>
          </a:p>
          <a:p>
            <a:pPr lvl="1"/>
            <a:r>
              <a:rPr lang="sv-SE" altLang="sv-SE" dirty="0"/>
              <a:t>When a prediction might be dependent on last prediction (a sample is not independent)</a:t>
            </a:r>
          </a:p>
          <a:p>
            <a:endParaRPr lang="sv-SE" altLang="sv-SE" dirty="0"/>
          </a:p>
          <a:p>
            <a:r>
              <a:rPr lang="sv-SE" altLang="sv-SE" dirty="0"/>
              <a:t>Convolutional Neural Nets</a:t>
            </a:r>
          </a:p>
          <a:p>
            <a:pPr lvl="1"/>
            <a:r>
              <a:rPr lang="sv-SE" altLang="sv-SE" dirty="0"/>
              <a:t>Images</a:t>
            </a:r>
          </a:p>
          <a:p>
            <a:pPr lvl="1"/>
            <a:endParaRPr lang="sv-SE" altLang="sv-SE" dirty="0"/>
          </a:p>
          <a:p>
            <a:r>
              <a:rPr lang="sv-SE" altLang="sv-SE" dirty="0"/>
              <a:t>GANS</a:t>
            </a:r>
          </a:p>
          <a:p>
            <a:pPr lvl="1"/>
            <a:r>
              <a:rPr lang="sv-SE" altLang="sv-SE" dirty="0"/>
              <a:t>Two competing neural nets</a:t>
            </a:r>
          </a:p>
          <a:p>
            <a:pPr marL="457200" lvl="1" indent="0">
              <a:buNone/>
            </a:pPr>
            <a:endParaRPr lang="sv-SE" altLang="sv-SE" dirty="0"/>
          </a:p>
        </p:txBody>
      </p:sp>
    </p:spTree>
    <p:extLst>
      <p:ext uri="{BB962C8B-B14F-4D97-AF65-F5344CB8AC3E}">
        <p14:creationId xmlns:p14="http://schemas.microsoft.com/office/powerpoint/2010/main" val="2544282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8C01-5E51-462E-BD0E-8C94C287B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Importance of Data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73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7070-1256-4CF6-8604-3997CDD36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869612" cy="863600"/>
          </a:xfrm>
        </p:spPr>
        <p:txBody>
          <a:bodyPr/>
          <a:lstStyle/>
          <a:p>
            <a:r>
              <a:rPr lang="sv-SE" dirty="0"/>
              <a:t>Causality – Cause and effect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847FE-FF5F-4E38-86A3-0F6450BEC2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  <p:pic>
        <p:nvPicPr>
          <p:cNvPr id="4100" name="Picture 4" descr="silhouette of houses during nighttime">
            <a:extLst>
              <a:ext uri="{FF2B5EF4-FFF2-40B4-BE49-F238E27FC236}">
                <a16:creationId xmlns:a16="http://schemas.microsoft.com/office/drawing/2014/main" id="{CF95B957-FCB2-4A92-899A-1A0CD82C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745622"/>
            <a:ext cx="1920227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it candle in focus photography">
            <a:extLst>
              <a:ext uri="{FF2B5EF4-FFF2-40B4-BE49-F238E27FC236}">
                <a16:creationId xmlns:a16="http://schemas.microsoft.com/office/drawing/2014/main" id="{3A8A7074-DC8F-46D9-84AE-9C3999DBA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1111" r="33333" b="7778"/>
          <a:stretch/>
        </p:blipFill>
        <p:spPr bwMode="auto">
          <a:xfrm>
            <a:off x="7179479" y="76200"/>
            <a:ext cx="1085554" cy="152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lack vehicle on road">
            <a:extLst>
              <a:ext uri="{FF2B5EF4-FFF2-40B4-BE49-F238E27FC236}">
                <a16:creationId xmlns:a16="http://schemas.microsoft.com/office/drawing/2014/main" id="{7D9C3242-39B3-4186-B541-EF1DD588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256" y="4652168"/>
            <a:ext cx="2814531" cy="187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now-covered trees under blue cloudy sky">
            <a:extLst>
              <a:ext uri="{FF2B5EF4-FFF2-40B4-BE49-F238E27FC236}">
                <a16:creationId xmlns:a16="http://schemas.microsoft.com/office/drawing/2014/main" id="{E0B74429-D1E6-4D55-80EA-C184871DC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3973472" cy="265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04ED1E-E1CE-472D-B61B-0340FF8FDFCE}"/>
              </a:ext>
            </a:extLst>
          </p:cNvPr>
          <p:cNvCxnSpPr>
            <a:cxnSpLocks/>
          </p:cNvCxnSpPr>
          <p:nvPr/>
        </p:nvCxnSpPr>
        <p:spPr>
          <a:xfrm flipV="1">
            <a:off x="5510641" y="1015749"/>
            <a:ext cx="1347359" cy="11321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A109B6-E2E8-4927-A279-BA3E23509F0F}"/>
              </a:ext>
            </a:extLst>
          </p:cNvPr>
          <p:cNvCxnSpPr/>
          <p:nvPr/>
        </p:nvCxnSpPr>
        <p:spPr>
          <a:xfrm>
            <a:off x="5510641" y="4724400"/>
            <a:ext cx="1815696" cy="6519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9073E7-20F5-4EB4-A69E-1BCFA75CAB01}"/>
              </a:ext>
            </a:extLst>
          </p:cNvPr>
          <p:cNvCxnSpPr>
            <a:cxnSpLocks/>
          </p:cNvCxnSpPr>
          <p:nvPr/>
        </p:nvCxnSpPr>
        <p:spPr>
          <a:xfrm>
            <a:off x="7924800" y="1737860"/>
            <a:ext cx="415583" cy="7949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FB05B-4133-4D64-ACE4-C41B0E792EF0}"/>
              </a:ext>
            </a:extLst>
          </p:cNvPr>
          <p:cNvCxnSpPr>
            <a:cxnSpLocks/>
          </p:cNvCxnSpPr>
          <p:nvPr/>
        </p:nvCxnSpPr>
        <p:spPr>
          <a:xfrm>
            <a:off x="8638216" y="3965777"/>
            <a:ext cx="0" cy="61932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CC971B-0A95-4C80-828D-3068E18B3156}"/>
              </a:ext>
            </a:extLst>
          </p:cNvPr>
          <p:cNvCxnSpPr>
            <a:cxnSpLocks/>
          </p:cNvCxnSpPr>
          <p:nvPr/>
        </p:nvCxnSpPr>
        <p:spPr>
          <a:xfrm>
            <a:off x="7326337" y="1838191"/>
            <a:ext cx="598463" cy="265760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956E278-B527-4C46-9269-04097F2E0E97}"/>
              </a:ext>
            </a:extLst>
          </p:cNvPr>
          <p:cNvSpPr/>
          <p:nvPr/>
        </p:nvSpPr>
        <p:spPr>
          <a:xfrm>
            <a:off x="321497" y="10246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Fundamental to all natural science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1097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02353E-2152-47F9-87F1-6A6CECDD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Sensors – Collection of data</a:t>
            </a:r>
          </a:p>
        </p:txBody>
      </p:sp>
      <p:pic>
        <p:nvPicPr>
          <p:cNvPr id="4100" name="Picture 4" descr="https://upload.wikimedia.org/wikipedia/commons/b/b8/Ear.jpg">
            <a:extLst>
              <a:ext uri="{FF2B5EF4-FFF2-40B4-BE49-F238E27FC236}">
                <a16:creationId xmlns:a16="http://schemas.microsoft.com/office/drawing/2014/main" id="{D662DBF9-612C-4077-8E71-374BFF96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65" y="823583"/>
            <a:ext cx="1728191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icro Shure SM58.jpg">
            <a:extLst>
              <a:ext uri="{FF2B5EF4-FFF2-40B4-BE49-F238E27FC236}">
                <a16:creationId xmlns:a16="http://schemas.microsoft.com/office/drawing/2014/main" id="{0D439D06-93E1-4040-A718-85768AAC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98" y="3949567"/>
            <a:ext cx="4063382" cy="27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ll fingers of left hand.JPG">
            <a:extLst>
              <a:ext uri="{FF2B5EF4-FFF2-40B4-BE49-F238E27FC236}">
                <a16:creationId xmlns:a16="http://schemas.microsoft.com/office/drawing/2014/main" id="{6625BA5B-8BEC-4391-8520-5D46350A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529616"/>
            <a:ext cx="2070698" cy="20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upload.wikimedia.org/wikipedia/commons/thumb/9/93/Clinical_thermometer_38.7.JPG/1024px-Clinical_thermometer_38.7.JPG">
            <a:extLst>
              <a:ext uri="{FF2B5EF4-FFF2-40B4-BE49-F238E27FC236}">
                <a16:creationId xmlns:a16="http://schemas.microsoft.com/office/drawing/2014/main" id="{54F9F4C2-86A3-44E2-A65A-4028EDEDB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331377"/>
            <a:ext cx="3220616" cy="199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upload.wikimedia.org/wikipedia/commons/thumb/9/9b/Traffic_jam_Sao_Paulo_09_2006_30a.jpg/1024px-Traffic_jam_Sao_Paulo_09_2006_30a.jpg">
            <a:extLst>
              <a:ext uri="{FF2B5EF4-FFF2-40B4-BE49-F238E27FC236}">
                <a16:creationId xmlns:a16="http://schemas.microsoft.com/office/drawing/2014/main" id="{7F6FA6FE-EE81-4954-8E7D-1F30BA04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54" y="1511432"/>
            <a:ext cx="3071838" cy="204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3C266-4C49-411B-B9A1-6E92776AF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730" y="4506116"/>
            <a:ext cx="2581275" cy="1819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>
            <a:extLst>
              <a:ext uri="{FF2B5EF4-FFF2-40B4-BE49-F238E27FC236}">
                <a16:creationId xmlns:a16="http://schemas.microsoft.com/office/drawing/2014/main" id="{B9B9521A-0FBF-42B6-B243-7585ACFD1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The data must often be: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Cleaned, for example to detect periods of time where the sensor was not working properly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Sampled, for example particular frames selected from a video</a:t>
            </a:r>
          </a:p>
          <a:p>
            <a:pPr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We must then extract features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For example if we want to tell whether there is a traffic sign in a picture, we want to extract information which is relevant</a:t>
            </a:r>
          </a:p>
          <a:p>
            <a:pPr lvl="2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looking for bright colours and geometrical shapes is clearly relevant </a:t>
            </a:r>
          </a:p>
          <a:p>
            <a:pPr lvl="2"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whether the picture is light or dark is not relevant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/>
              <a:t>It is at this stage that </a:t>
            </a:r>
            <a:r>
              <a:rPr lang="en-GB" altLang="sv-SE" i="1"/>
              <a:t>information reduction</a:t>
            </a:r>
            <a:r>
              <a:rPr lang="en-GB" altLang="sv-SE"/>
              <a:t> happens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45D884-3399-43B1-AD43-B26304F27AEB}"/>
              </a:ext>
            </a:extLst>
          </p:cNvPr>
          <p:cNvSpPr txBox="1">
            <a:spLocks noChangeArrowheads="1"/>
          </p:cNvSpPr>
          <p:nvPr/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sv-SE" altLang="sv-SE" dirty="0"/>
              <a:t>From raw data to features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89C36C-BB8B-490E-8DF4-1310D2A3FC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368" y="1032320"/>
            <a:ext cx="5001370" cy="5101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4" name="Picture 4" descr="RUNSWift AIBOS.jpg">
            <a:extLst>
              <a:ext uri="{FF2B5EF4-FFF2-40B4-BE49-F238E27FC236}">
                <a16:creationId xmlns:a16="http://schemas.microsoft.com/office/drawing/2014/main" id="{0E521E7B-C9DA-4C72-AD93-965FCCDD6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2" y="1690688"/>
            <a:ext cx="4762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15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D11FA-4BCF-40E9-A633-01415F2F1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 for data scientists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89958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Simple to learn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Similar syntax to </a:t>
            </a:r>
            <a:r>
              <a:rPr lang="en-GB" altLang="sv-SE" dirty="0" err="1"/>
              <a:t>Matlab</a:t>
            </a:r>
            <a:r>
              <a:rPr lang="en-GB" altLang="sv-SE" dirty="0"/>
              <a:t> making switch simple for people used to scientific computing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Well developed libraries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7E870BC-7D5B-49A4-8B28-37FF0CC9F9CE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sv-SE" dirty="0"/>
              <a:t>Pyton</a:t>
            </a:r>
          </a:p>
        </p:txBody>
      </p:sp>
    </p:spTree>
    <p:extLst>
      <p:ext uri="{BB962C8B-B14F-4D97-AF65-F5344CB8AC3E}">
        <p14:creationId xmlns:p14="http://schemas.microsoft.com/office/powerpoint/2010/main" val="707881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Developed with readability in focus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Indentation important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Non declarative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Object oriented, functional or procedural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ECBD0-6EF1-49A8-8DE1-FAF18D77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How python</a:t>
            </a:r>
          </a:p>
        </p:txBody>
      </p:sp>
    </p:spTree>
    <p:extLst>
      <p:ext uri="{BB962C8B-B14F-4D97-AF65-F5344CB8AC3E}">
        <p14:creationId xmlns:p14="http://schemas.microsoft.com/office/powerpoint/2010/main" val="1055288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C3F81D29-BD30-4D80-AB0A-E01FAA65E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# is used for starting a comment line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“““ Multi line comment “““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a = 1 # set a to 1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a += 1 # add 1 to a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 = a*a + a**2 # multiply and take the square 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 = [0,2, ]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def </a:t>
            </a:r>
            <a:r>
              <a:rPr lang="en-GB" altLang="sv-SE" dirty="0" err="1"/>
              <a:t>func</a:t>
            </a:r>
            <a:r>
              <a:rPr lang="en-GB" altLang="sv-SE" dirty="0"/>
              <a:t>(</a:t>
            </a:r>
            <a:r>
              <a:rPr lang="en-GB" altLang="sv-SE" dirty="0" err="1"/>
              <a:t>val</a:t>
            </a:r>
            <a:r>
              <a:rPr lang="en-GB" altLang="sv-SE" dirty="0"/>
              <a:t>):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	print(</a:t>
            </a:r>
            <a:r>
              <a:rPr lang="en-GB" altLang="sv-SE" dirty="0" err="1"/>
              <a:t>val</a:t>
            </a:r>
            <a:r>
              <a:rPr lang="en-GB" altLang="sv-SE" dirty="0"/>
              <a:t>)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 err="1"/>
              <a:t>func</a:t>
            </a:r>
            <a:r>
              <a:rPr lang="en-GB" altLang="sv-SE" dirty="0"/>
              <a:t>(9)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177B61F-6A4B-49FA-8784-0BB157C2736A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altLang="sv-SE" dirty="0"/>
              <a:t>Syntax and naming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6468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31227"/>
            <a:ext cx="8229600" cy="1143000"/>
          </a:xfrm>
        </p:spPr>
        <p:txBody>
          <a:bodyPr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Lets do some coding!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02733-C711-44E9-B255-E386E2DFA65E}"/>
              </a:ext>
            </a:extLst>
          </p:cNvPr>
          <p:cNvSpPr txBox="1"/>
          <p:nvPr/>
        </p:nvSpPr>
        <p:spPr>
          <a:xfrm>
            <a:off x="3999432" y="2315222"/>
            <a:ext cx="419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hlinkClick r:id="rId3"/>
              </a:rPr>
              <a:t>https://colab.research.google.com</a:t>
            </a:r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95E53-3D48-4AFB-A1D8-21BEF9A23BE3}"/>
              </a:ext>
            </a:extLst>
          </p:cNvPr>
          <p:cNvSpPr txBox="1"/>
          <p:nvPr/>
        </p:nvSpPr>
        <p:spPr>
          <a:xfrm>
            <a:off x="3102103" y="2834486"/>
            <a:ext cx="5987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Click on github – search for RegionVasterbotten </a:t>
            </a:r>
          </a:p>
          <a:p>
            <a:pPr algn="ctr"/>
            <a:r>
              <a:rPr lang="sv-SE" dirty="0"/>
              <a:t>Click on repository AI-Lab-Neural-Net-and-Python</a:t>
            </a:r>
          </a:p>
          <a:p>
            <a:pPr algn="ctr"/>
            <a:r>
              <a:rPr lang="sv-SE" dirty="0"/>
              <a:t>Need for google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34938-7044-4399-98CC-22600976A3C5}"/>
              </a:ext>
            </a:extLst>
          </p:cNvPr>
          <p:cNvSpPr txBox="1"/>
          <p:nvPr/>
        </p:nvSpPr>
        <p:spPr>
          <a:xfrm>
            <a:off x="3247516" y="3937752"/>
            <a:ext cx="569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altLang="sv-SE" dirty="0">
                <a:solidFill>
                  <a:srgbClr val="333333"/>
                </a:solidFill>
              </a:rPr>
              <a:t>Using myBinder.org</a:t>
            </a: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No account needed</a:t>
            </a:r>
          </a:p>
          <a:p>
            <a:pPr algn="ctr"/>
            <a:r>
              <a:rPr lang="sv-SE" dirty="0">
                <a:hlinkClick r:id="rId4"/>
              </a:rPr>
              <a:t>https://mybinder.org/</a:t>
            </a:r>
            <a:endParaRPr lang="sv-SE" dirty="0"/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Search for RegionVasterbotten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CF4AA-1DBC-4A0A-A470-9A2177DF5F6D}"/>
              </a:ext>
            </a:extLst>
          </p:cNvPr>
          <p:cNvSpPr txBox="1"/>
          <p:nvPr/>
        </p:nvSpPr>
        <p:spPr>
          <a:xfrm>
            <a:off x="4863850" y="4952415"/>
            <a:ext cx="2468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sv-SE" altLang="sv-SE" dirty="0">
              <a:solidFill>
                <a:srgbClr val="333333"/>
              </a:solidFill>
            </a:endParaRP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OR</a:t>
            </a: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Use local repository</a:t>
            </a:r>
          </a:p>
          <a:p>
            <a:pPr algn="ctr"/>
            <a:endParaRPr lang="sv-SE" altLang="sv-S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74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1A2535-01DB-44F8-8D46-A9B1B00C8B7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400"/>
              <a:t>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3AE33-FAA8-48E6-AEC2-6074393679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400"/>
              <a:t>Exploration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E1271-A3C5-47F5-BFDB-7EAC8EC2A0D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400"/>
              <a:t>Interpretation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45C45F-2C30-42CF-84A0-A34EAD6D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science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51033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FAF7-D0C2-4B5C-9D9C-03AF8A96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93B0D-2012-46B0-AC39-F2F72452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844824"/>
            <a:ext cx="9998462" cy="43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0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E7DE-A5D5-4AEC-ADCE-DF6B86E98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Data </a:t>
            </a:r>
            <a:r>
              <a:rPr lang="en-US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2003840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8033-659F-4732-B039-43B6FC1F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C1AF2-67AF-4E2D-A579-57985D6426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Correlation (pair plot)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8C00B4-AE0D-4666-BF99-0011B97A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63" y="980728"/>
            <a:ext cx="6288199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4A5C7A-9FE6-4DE8-B8D1-1864412089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57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8033-659F-4732-B039-43B6FC1F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C1AF2-67AF-4E2D-A579-57985D6426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836" y="1382131"/>
            <a:ext cx="3373328" cy="246221"/>
          </a:xfrm>
        </p:spPr>
        <p:txBody>
          <a:bodyPr/>
          <a:lstStyle/>
          <a:p>
            <a:r>
              <a:rPr lang="en-US" dirty="0"/>
              <a:t>Correlation (heat map)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4A5C7A-9FE6-4DE8-B8D1-1864412089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776127-BD9E-4EA6-B17F-8FAC6F39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7" y="1382131"/>
            <a:ext cx="5307005" cy="463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20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6E65CC-64FC-4D47-91B3-2A0B86BD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81" y="326814"/>
            <a:ext cx="9753600" cy="6204372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221D8FF-B21B-4EE5-8B47-0F6B551C26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E7DE-A5D5-4AEC-ADCE-DF6B86E98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1633976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D9081B-6AD4-4373-9C97-F7F7B1F1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Benign or malignant?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C2A9B6-C757-4A3E-99FA-CEDBCEC8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wall, floor, indoor&#10;&#10;Description automatically generated">
            <a:extLst>
              <a:ext uri="{FF2B5EF4-FFF2-40B4-BE49-F238E27FC236}">
                <a16:creationId xmlns:a16="http://schemas.microsoft.com/office/drawing/2014/main" id="{DE950DFC-D4E7-4D58-AFE5-8289C50A6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7" r="23492"/>
          <a:stretch/>
        </p:blipFill>
        <p:spPr>
          <a:xfrm>
            <a:off x="0" y="-8416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5884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2559-6C03-48CE-A7BC-B0D98649F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869612" cy="863600"/>
          </a:xfrm>
        </p:spPr>
        <p:txBody>
          <a:bodyPr/>
          <a:lstStyle/>
          <a:p>
            <a:r>
              <a:rPr lang="sv-SE" dirty="0" err="1"/>
              <a:t>Modelling</a:t>
            </a:r>
            <a:endParaRPr lang="sv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3AE1A-346E-428D-BFE0-D6FEE9BF6AC0}"/>
              </a:ext>
            </a:extLst>
          </p:cNvPr>
          <p:cNvSpPr/>
          <p:nvPr/>
        </p:nvSpPr>
        <p:spPr>
          <a:xfrm>
            <a:off x="5606768" y="3076429"/>
            <a:ext cx="1871689" cy="154742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AE1F6-B059-473C-8D85-4977DC2B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945" y="726861"/>
            <a:ext cx="2018753" cy="2419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DE83-6958-4F40-B41F-ED6BC227F78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68098" y="3883301"/>
            <a:ext cx="2019600" cy="2419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5AA733-E9C0-41A7-919E-278307D8987C}"/>
              </a:ext>
            </a:extLst>
          </p:cNvPr>
          <p:cNvSpPr/>
          <p:nvPr/>
        </p:nvSpPr>
        <p:spPr>
          <a:xfrm>
            <a:off x="5606768" y="2182395"/>
            <a:ext cx="1871689" cy="8940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 err="1"/>
              <a:t>Model</a:t>
            </a:r>
            <a:endParaRPr lang="sv-SE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D531BA-529E-4A26-A96C-9CD3ED2EFA09}"/>
              </a:ext>
            </a:extLst>
          </p:cNvPr>
          <p:cNvGrpSpPr/>
          <p:nvPr/>
        </p:nvGrpSpPr>
        <p:grpSpPr>
          <a:xfrm>
            <a:off x="5951895" y="3240650"/>
            <a:ext cx="1208650" cy="1208650"/>
            <a:chOff x="7362760" y="4959310"/>
            <a:chExt cx="1397409" cy="1397409"/>
          </a:xfrm>
        </p:grpSpPr>
        <p:sp>
          <p:nvSpPr>
            <p:cNvPr id="10" name="Shape 9">
              <a:extLst>
                <a:ext uri="{FF2B5EF4-FFF2-40B4-BE49-F238E27FC236}">
                  <a16:creationId xmlns:a16="http://schemas.microsoft.com/office/drawing/2014/main" id="{CC4278D9-5D9D-48E1-91C2-F671BA1413B2}"/>
                </a:ext>
              </a:extLst>
            </p:cNvPr>
            <p:cNvSpPr/>
            <p:nvPr/>
          </p:nvSpPr>
          <p:spPr>
            <a:xfrm rot="759677">
              <a:off x="7362760" y="4959310"/>
              <a:ext cx="1397409" cy="1397409"/>
            </a:xfrm>
            <a:prstGeom prst="gear6">
              <a:avLst/>
            </a:prstGeom>
            <a:ln w="38100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sv-SE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CF7FC7-F432-4B14-9B91-9D17D3ECB0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9949" y="5410736"/>
              <a:ext cx="507434" cy="5228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7AFE7C-9F37-4C9A-A0BF-616F2668F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7949" y="5521612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A811C3-E388-4DBD-9E58-3F059E0521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07300" y="5289932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6CA975-939D-419E-AB1B-C19335F05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1396" y="5761619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062D20-59EA-476E-8197-6CBD74498C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710" y="5548681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B290A5-3DFA-4CF4-BD17-4C474301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4987" y="5471984"/>
              <a:ext cx="72000" cy="72000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0329FF-0B8A-4B7E-AE42-F9EB4DE618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1738" y="5817963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0290B0-8BD9-4E2B-84EF-CF323C7EA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8998" y="5630326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742A6B-B303-4E12-B7E1-95DF6779A7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1402" y="5833619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8E56B3-E137-4702-9D7C-BBEEC03122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1738" y="5702326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6D257F-E00A-42F0-94D9-EABD310687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4787" y="5471984"/>
              <a:ext cx="72000" cy="72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D9D5021-421C-4564-8238-6A23EB8BEEE2}"/>
              </a:ext>
            </a:extLst>
          </p:cNvPr>
          <p:cNvSpPr/>
          <p:nvPr/>
        </p:nvSpPr>
        <p:spPr>
          <a:xfrm>
            <a:off x="5065986" y="3342290"/>
            <a:ext cx="430924" cy="2465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69768F-E057-4DE4-9613-42084A47AE9E}"/>
              </a:ext>
            </a:extLst>
          </p:cNvPr>
          <p:cNvSpPr/>
          <p:nvPr/>
        </p:nvSpPr>
        <p:spPr>
          <a:xfrm>
            <a:off x="7607815" y="4320469"/>
            <a:ext cx="430924" cy="2465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6BC8894-632D-4C00-B6B0-BDF19C10B6D4}"/>
              </a:ext>
            </a:extLst>
          </p:cNvPr>
          <p:cNvSpPr/>
          <p:nvPr/>
        </p:nvSpPr>
        <p:spPr>
          <a:xfrm rot="10800000">
            <a:off x="7607815" y="2345642"/>
            <a:ext cx="430924" cy="2465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F479613-A992-4E37-9FF9-5FDF2BD99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94" y="1419590"/>
            <a:ext cx="4075266" cy="384539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D0CF7DD-4E7C-43E7-BDCB-9797AEC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06" y="2642432"/>
            <a:ext cx="4104278" cy="251476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27A27E5-8C27-4308-BBB3-D40462EFCC16}"/>
              </a:ext>
            </a:extLst>
          </p:cNvPr>
          <p:cNvSpPr txBox="1"/>
          <p:nvPr/>
        </p:nvSpPr>
        <p:spPr>
          <a:xfrm>
            <a:off x="705544" y="5475938"/>
            <a:ext cx="39901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The International Skin Imaging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1629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2" grpId="0" animBg="1"/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E7DE-A5D5-4AEC-ADCE-DF6B86E98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221264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8033-659F-4732-B039-43B6FC1F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C1AF2-67AF-4E2D-A579-57985D6426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836" y="1382131"/>
            <a:ext cx="3373328" cy="338554"/>
          </a:xfrm>
        </p:spPr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D3A43-440C-49DF-8908-81EB79F9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95" y="1358016"/>
            <a:ext cx="4273665" cy="1853540"/>
          </a:xfrm>
          <a:prstGeom prst="rect">
            <a:avLst/>
          </a:prstGeom>
        </p:spPr>
      </p:pic>
      <p:pic>
        <p:nvPicPr>
          <p:cNvPr id="7" name="Picture 4" descr="https://cdn-images-1.medium.com/max/400/1*HmVIhSKznoW8tFsCLeQjRw.png">
            <a:extLst>
              <a:ext uri="{FF2B5EF4-FFF2-40B4-BE49-F238E27FC236}">
                <a16:creationId xmlns:a16="http://schemas.microsoft.com/office/drawing/2014/main" id="{7994566B-1B23-40A2-AF47-79FD1B35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167" y="1274217"/>
            <a:ext cx="1881362" cy="171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-images-1.medium.com/max/800/1*yF8hvKR9eNfqqej2JnVKzg.png">
            <a:extLst>
              <a:ext uri="{FF2B5EF4-FFF2-40B4-BE49-F238E27FC236}">
                <a16:creationId xmlns:a16="http://schemas.microsoft.com/office/drawing/2014/main" id="{3E72F621-631D-48A5-B746-0F13CB97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239" y="3617435"/>
            <a:ext cx="4206491" cy="196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cdn-images-1.medium.com/max/400/1*-tPXUvvNIZDbqXP0qqYNuQ.png">
            <a:extLst>
              <a:ext uri="{FF2B5EF4-FFF2-40B4-BE49-F238E27FC236}">
                <a16:creationId xmlns:a16="http://schemas.microsoft.com/office/drawing/2014/main" id="{2ECAC685-3558-4849-BE70-18DA3C23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47" y="3517179"/>
            <a:ext cx="1919334" cy="174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32B8AD-FF74-4CFF-BECC-82C812DA5A85}"/>
              </a:ext>
            </a:extLst>
          </p:cNvPr>
          <p:cNvSpPr txBox="1"/>
          <p:nvPr/>
        </p:nvSpPr>
        <p:spPr>
          <a:xfrm>
            <a:off x="6096000" y="5866551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https://towardsdatascience.com/understanding-auc-roc-curve-68b2303cc9c5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00A8517-71CF-4A68-AB61-DC4F717E63E5}"/>
              </a:ext>
            </a:extLst>
          </p:cNvPr>
          <p:cNvGrpSpPr/>
          <p:nvPr/>
        </p:nvGrpSpPr>
        <p:grpSpPr>
          <a:xfrm>
            <a:off x="7402316" y="606857"/>
            <a:ext cx="3510686" cy="3510686"/>
            <a:chOff x="5945221" y="1780242"/>
            <a:chExt cx="2925572" cy="2925572"/>
          </a:xfrm>
        </p:grpSpPr>
        <p:sp>
          <p:nvSpPr>
            <p:cNvPr id="9" name="Oval 8"/>
            <p:cNvSpPr/>
            <p:nvPr/>
          </p:nvSpPr>
          <p:spPr>
            <a:xfrm>
              <a:off x="5945221" y="1780242"/>
              <a:ext cx="2925572" cy="2925572"/>
            </a:xfrm>
            <a:prstGeom prst="ellipse">
              <a:avLst/>
            </a:prstGeom>
            <a:solidFill>
              <a:srgbClr val="12ABD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9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92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AI &amp; Innovation Service Center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6382276" y="3163325"/>
              <a:ext cx="2051462" cy="1363295"/>
            </a:xfrm>
            <a:prstGeom prst="ellipse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08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STAY AHEAD</a:t>
              </a:r>
              <a:b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</a:b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We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deliver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:</a:t>
              </a:r>
              <a:b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</a:b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Constant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innovation and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usage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of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new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technology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for the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development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of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new AI-driven business </a:t>
              </a:r>
              <a:r>
                <a:rPr kumimoji="0" lang="sv-SE" sz="108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processes</a:t>
              </a:r>
              <a:r>
                <a:rPr kumimoji="0" lang="sv-SE" sz="108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. </a:t>
              </a:r>
            </a:p>
          </p:txBody>
        </p:sp>
      </p:grpSp>
      <p:sp>
        <p:nvSpPr>
          <p:cNvPr id="2" name="Oval 1"/>
          <p:cNvSpPr/>
          <p:nvPr/>
        </p:nvSpPr>
        <p:spPr>
          <a:xfrm>
            <a:off x="1223543" y="3896857"/>
            <a:ext cx="1533371" cy="1533371"/>
          </a:xfrm>
          <a:prstGeom prst="ellipse">
            <a:avLst/>
          </a:prstGeom>
          <a:solidFill>
            <a:srgbClr val="4A730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Discovery</a:t>
            </a:r>
          </a:p>
        </p:txBody>
      </p:sp>
      <p:sp>
        <p:nvSpPr>
          <p:cNvPr id="8" name="Oval 7"/>
          <p:cNvSpPr/>
          <p:nvPr/>
        </p:nvSpPr>
        <p:spPr>
          <a:xfrm>
            <a:off x="3956415" y="2573141"/>
            <a:ext cx="2246400" cy="2246400"/>
          </a:xfrm>
          <a:prstGeom prst="ellipse">
            <a:avLst/>
          </a:prstGeom>
          <a:solidFill>
            <a:srgbClr val="C2C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9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</a:t>
            </a:r>
            <a:r>
              <a:rPr kumimoji="0" lang="sv-SE" sz="192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Realization</a:t>
            </a:r>
            <a:endParaRPr kumimoji="0" lang="sv-SE" sz="19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998" y="5539858"/>
            <a:ext cx="2454460" cy="919401"/>
          </a:xfrm>
          <a:prstGeom prst="round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GET STARTED IN 3 WEEKS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We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deliver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Report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with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candidates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priorities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and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next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step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recommendations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5714" y="4929170"/>
            <a:ext cx="2453760" cy="1103281"/>
          </a:xfrm>
          <a:prstGeom prst="round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MOVE FORWARD </a:t>
            </a:r>
            <a:b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WITHIN 3 MONTHS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We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deliver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Proof-of-Concept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and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Proof-of-Value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Your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selected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b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candidate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comes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to </a:t>
            </a:r>
            <a:r>
              <a:rPr kumimoji="0" lang="sv-SE" sz="108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life</a:t>
            </a:r>
            <a:r>
              <a:rPr kumimoji="0" lang="sv-SE" sz="108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638641-8F8C-4955-9F59-2815EDC47896}"/>
              </a:ext>
            </a:extLst>
          </p:cNvPr>
          <p:cNvSpPr/>
          <p:nvPr/>
        </p:nvSpPr>
        <p:spPr>
          <a:xfrm>
            <a:off x="304800" y="2266556"/>
            <a:ext cx="6213648" cy="449580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16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AI Kickstart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3E0FB6-DBF1-4587-A9E2-9D9EDDD9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2800" dirty="0"/>
              <a:t>Step by Step - AI </a:t>
            </a:r>
            <a:r>
              <a:rPr lang="sv-SE" sz="2800" dirty="0" err="1"/>
              <a:t>Journey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3DD20-EE64-4C96-92D5-26E68F0E36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45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407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31845"/>
            <a:ext cx="10972800" cy="66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C59AF-B806-47B9-9FF2-0EAD0FBEA7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Some history might help us to understand the changes of the future</a:t>
            </a:r>
          </a:p>
        </p:txBody>
      </p:sp>
    </p:spTree>
    <p:extLst>
      <p:ext uri="{BB962C8B-B14F-4D97-AF65-F5344CB8AC3E}">
        <p14:creationId xmlns:p14="http://schemas.microsoft.com/office/powerpoint/2010/main" val="2638015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16" y="-18070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Industrial revolution	</a:t>
            </a:r>
          </a:p>
        </p:txBody>
      </p:sp>
      <p:pic>
        <p:nvPicPr>
          <p:cNvPr id="3078" name="Picture 6" descr="Picture">
            <a:extLst>
              <a:ext uri="{FF2B5EF4-FFF2-40B4-BE49-F238E27FC236}">
                <a16:creationId xmlns:a16="http://schemas.microsoft.com/office/drawing/2014/main" id="{03440D2D-D0B4-4EBF-A620-1DF28ADBA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7" r="25261" b="2"/>
          <a:stretch/>
        </p:blipFill>
        <p:spPr bwMode="auto">
          <a:xfrm>
            <a:off x="20" y="2118789"/>
            <a:ext cx="3008514" cy="42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">
            <a:extLst>
              <a:ext uri="{FF2B5EF4-FFF2-40B4-BE49-F238E27FC236}">
                <a16:creationId xmlns:a16="http://schemas.microsoft.com/office/drawing/2014/main" id="{19887954-E2B2-41F2-9480-AAB0A56BF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6" r="17136" b="1"/>
          <a:stretch/>
        </p:blipFill>
        <p:spPr bwMode="auto">
          <a:xfrm>
            <a:off x="3061261" y="2118789"/>
            <a:ext cx="3008534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icture">
            <a:extLst>
              <a:ext uri="{FF2B5EF4-FFF2-40B4-BE49-F238E27FC236}">
                <a16:creationId xmlns:a16="http://schemas.microsoft.com/office/drawing/2014/main" id="{B2F5D3A2-9EC1-42E5-B070-FF7B11ED3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8" r="27731" b="-2"/>
          <a:stretch/>
        </p:blipFill>
        <p:spPr bwMode="auto">
          <a:xfrm>
            <a:off x="6122522" y="2118789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cture">
            <a:extLst>
              <a:ext uri="{FF2B5EF4-FFF2-40B4-BE49-F238E27FC236}">
                <a16:creationId xmlns:a16="http://schemas.microsoft.com/office/drawing/2014/main" id="{F6EFA26B-B207-405F-B205-E12F7B9D2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2" r="19471" b="1"/>
          <a:stretch/>
        </p:blipFill>
        <p:spPr bwMode="auto">
          <a:xfrm>
            <a:off x="9183624" y="2118789"/>
            <a:ext cx="3008376" cy="4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26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7011" y="5318075"/>
            <a:ext cx="10765410" cy="12072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sv-SE" sz="4200" dirty="0"/>
              <a:t>Electrification from an architects perspective</a:t>
            </a:r>
            <a:br>
              <a:rPr lang="en-US" altLang="sv-SE" sz="4200" dirty="0"/>
            </a:br>
            <a:r>
              <a:rPr lang="en-US" altLang="sv-SE" sz="2700" dirty="0"/>
              <a:t>The secondary effects</a:t>
            </a:r>
          </a:p>
        </p:txBody>
      </p:sp>
      <p:pic>
        <p:nvPicPr>
          <p:cNvPr id="4108" name="Picture 12" descr="https://jorntrahus.se/wp-content/uploads/2017/12/Bergsholmen-L-3D.jpg">
            <a:extLst>
              <a:ext uri="{FF2B5EF4-FFF2-40B4-BE49-F238E27FC236}">
                <a16:creationId xmlns:a16="http://schemas.microsoft.com/office/drawing/2014/main" id="{A55FA5BA-675D-46A1-A1C2-46564A61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4"/>
          <a:stretch/>
        </p:blipFill>
        <p:spPr bwMode="auto">
          <a:xfrm>
            <a:off x="321734" y="836489"/>
            <a:ext cx="5458816" cy="3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scontent-lht6-1.cdninstagram.com/vp/2672e418b80789a64427bb83cd2de6a8/5D996EA0/t51.2885-15/e35/59853896_126735545183322_6727344627222837732_n.jpg?_nc_ht=scontent-lht6-1.cdninstagram.com&amp;se=8&amp;ig_cache_key=MjA0NDkyNTg3MjQyODk0MDc1Mg%3D%3D.2">
            <a:extLst>
              <a:ext uri="{FF2B5EF4-FFF2-40B4-BE49-F238E27FC236}">
                <a16:creationId xmlns:a16="http://schemas.microsoft.com/office/drawing/2014/main" id="{A4115898-2B37-4467-8302-F99C35B61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r="379" b="2"/>
          <a:stretch/>
        </p:blipFill>
        <p:spPr bwMode="auto">
          <a:xfrm>
            <a:off x="6411450" y="836191"/>
            <a:ext cx="5458813" cy="380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79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sv-SE" sz="6000" dirty="0"/>
              <a:t>Skyscraper of the future</a:t>
            </a:r>
            <a:endParaRPr lang="en-US" altLang="sv-SE" sz="3600" dirty="0"/>
          </a:p>
        </p:txBody>
      </p:sp>
      <p:pic>
        <p:nvPicPr>
          <p:cNvPr id="5122" name="Picture 2" descr="https://upload.wikimedia.org/wikipedia/commons/thumb/f/fe/Detroit_Photographic_Company_%280645%29.jpg/800px-Detroit_Photographic_Company_%280645%29.jpg">
            <a:extLst>
              <a:ext uri="{FF2B5EF4-FFF2-40B4-BE49-F238E27FC236}">
                <a16:creationId xmlns:a16="http://schemas.microsoft.com/office/drawing/2014/main" id="{476872ED-F32D-44CC-8755-A87EB3DE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2" r="1" b="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9497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B419CA6F-1A92-453E-B225-665C90649A30}"/>
    </a:ext>
  </a:extLst>
</a:theme>
</file>

<file path=ppt/theme/theme2.xml><?xml version="1.0" encoding="utf-8"?>
<a:theme xmlns:a="http://schemas.openxmlformats.org/drawingml/2006/main" name="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764F7BB2-C33F-4789-A4D5-09F12A5463EE}"/>
    </a:ext>
  </a:extLst>
</a:theme>
</file>

<file path=ppt/theme/theme3.xml><?xml version="1.0" encoding="utf-8"?>
<a:theme xmlns:a="http://schemas.openxmlformats.org/drawingml/2006/main" name="Cover option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850213C-9021-4F0D-B399-AE593B99A23E}"/>
    </a:ext>
  </a:extLst>
</a:theme>
</file>

<file path=ppt/theme/theme4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44F91096-B6C7-4D8F-A8FB-D7E6FB64921F}"/>
    </a:ext>
  </a:extLst>
</a:theme>
</file>

<file path=ppt/theme/theme5.xml><?xml version="1.0" encoding="utf-8"?>
<a:theme xmlns:a="http://schemas.openxmlformats.org/drawingml/2006/main" name="Closing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Personnalisé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EE81201-E7F6-444C-8CD1-6811DDA3AEE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SogetiTemplate</Template>
  <TotalTime>751</TotalTime>
  <Words>788</Words>
  <Application>Microsoft Office PowerPoint</Application>
  <PresentationFormat>Widescreen</PresentationFormat>
  <Paragraphs>245</Paragraphs>
  <Slides>46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Arial Narrow</vt:lpstr>
      <vt:lpstr>Calibri</vt:lpstr>
      <vt:lpstr>Cambria Math</vt:lpstr>
      <vt:lpstr>Symbol</vt:lpstr>
      <vt:lpstr>Times New Roman</vt:lpstr>
      <vt:lpstr>Verdana</vt:lpstr>
      <vt:lpstr>Wingdings</vt:lpstr>
      <vt:lpstr>Content Layouts</vt:lpstr>
      <vt:lpstr>Cover slides</vt:lpstr>
      <vt:lpstr>Cover options</vt:lpstr>
      <vt:lpstr>Section slides</vt:lpstr>
      <vt:lpstr>Closing options</vt:lpstr>
      <vt:lpstr>Basic Python and introduction to  neural nets</vt:lpstr>
      <vt:lpstr>Use of AI</vt:lpstr>
      <vt:lpstr>PowerPoint Presentation</vt:lpstr>
      <vt:lpstr>PowerPoint Presentation</vt:lpstr>
      <vt:lpstr>PowerPoint Presentation</vt:lpstr>
      <vt:lpstr>PowerPoint Presentation</vt:lpstr>
      <vt:lpstr>Industrial revolution </vt:lpstr>
      <vt:lpstr>Electrification from an architects perspective The secondary effects</vt:lpstr>
      <vt:lpstr>Skyscraper of the future</vt:lpstr>
      <vt:lpstr>PowerPoint Presentation</vt:lpstr>
      <vt:lpstr>Intelligence  Ability to learn</vt:lpstr>
      <vt:lpstr>Intelligence  Processing information</vt:lpstr>
      <vt:lpstr>For what kinds of task is pattern recognition important?</vt:lpstr>
      <vt:lpstr>PowerPoint Presentation</vt:lpstr>
      <vt:lpstr>Background</vt:lpstr>
      <vt:lpstr>PowerPoint Presentation</vt:lpstr>
      <vt:lpstr>Perceptron</vt:lpstr>
      <vt:lpstr>Neural Network</vt:lpstr>
      <vt:lpstr>PowerPoint Presentation</vt:lpstr>
      <vt:lpstr>PowerPoint Presentation</vt:lpstr>
      <vt:lpstr>PowerPoint Presentation</vt:lpstr>
      <vt:lpstr>Back Propagation</vt:lpstr>
      <vt:lpstr>Optimization of learning</vt:lpstr>
      <vt:lpstr>Stochastic Gradient Decent</vt:lpstr>
      <vt:lpstr>Types of Neural Nets</vt:lpstr>
      <vt:lpstr>PowerPoint Presentation</vt:lpstr>
      <vt:lpstr>Causality – Cause and effect</vt:lpstr>
      <vt:lpstr>Sensors – Collection of data</vt:lpstr>
      <vt:lpstr>PowerPoint Presentation</vt:lpstr>
      <vt:lpstr>PowerPoint Presentation</vt:lpstr>
      <vt:lpstr>PowerPoint Presentation</vt:lpstr>
      <vt:lpstr>How python</vt:lpstr>
      <vt:lpstr>PowerPoint Presentation</vt:lpstr>
      <vt:lpstr>Lets do some coding!</vt:lpstr>
      <vt:lpstr>Data science considerations</vt:lpstr>
      <vt:lpstr>Machine learning pipeline</vt:lpstr>
      <vt:lpstr>Data exploration</vt:lpstr>
      <vt:lpstr>Data exploration</vt:lpstr>
      <vt:lpstr>Data exploration</vt:lpstr>
      <vt:lpstr>Modelling</vt:lpstr>
      <vt:lpstr>Benign or malignant?</vt:lpstr>
      <vt:lpstr>Modelling</vt:lpstr>
      <vt:lpstr>Evaluation</vt:lpstr>
      <vt:lpstr>Evaluation</vt:lpstr>
      <vt:lpstr>Step by Step - AI Journey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Python and introduction to  neural nets</dc:title>
  <dc:creator>Johansson, Simon</dc:creator>
  <cp:lastModifiedBy>Johansson, Simon</cp:lastModifiedBy>
  <cp:revision>22</cp:revision>
  <dcterms:created xsi:type="dcterms:W3CDTF">2019-06-03T18:54:16Z</dcterms:created>
  <dcterms:modified xsi:type="dcterms:W3CDTF">2019-06-10T08:35:11Z</dcterms:modified>
</cp:coreProperties>
</file>